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ink/ink1.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Ex1.xml" ContentType="application/vnd.ms-office.chartex+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27"/>
  </p:notesMasterIdLst>
  <p:sldIdLst>
    <p:sldId id="4707" r:id="rId2"/>
    <p:sldId id="4843" r:id="rId3"/>
    <p:sldId id="257" r:id="rId4"/>
    <p:sldId id="4715" r:id="rId5"/>
    <p:sldId id="4716" r:id="rId6"/>
    <p:sldId id="4717" r:id="rId7"/>
    <p:sldId id="4718" r:id="rId8"/>
    <p:sldId id="4844" r:id="rId9"/>
    <p:sldId id="4845" r:id="rId10"/>
    <p:sldId id="4848" r:id="rId11"/>
    <p:sldId id="4849" r:id="rId12"/>
    <p:sldId id="4853" r:id="rId13"/>
    <p:sldId id="4846" r:id="rId14"/>
    <p:sldId id="4847" r:id="rId15"/>
    <p:sldId id="4850" r:id="rId16"/>
    <p:sldId id="4856" r:id="rId17"/>
    <p:sldId id="4851" r:id="rId18"/>
    <p:sldId id="4852" r:id="rId19"/>
    <p:sldId id="4713" r:id="rId20"/>
    <p:sldId id="4840" r:id="rId21"/>
    <p:sldId id="4841" r:id="rId22"/>
    <p:sldId id="4714" r:id="rId23"/>
    <p:sldId id="4854" r:id="rId24"/>
    <p:sldId id="4855" r:id="rId25"/>
    <p:sldId id="483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447" autoAdjust="0"/>
  </p:normalViewPr>
  <p:slideViewPr>
    <p:cSldViewPr snapToGrid="0">
      <p:cViewPr varScale="1">
        <p:scale>
          <a:sx n="73" d="100"/>
          <a:sy n="73" d="100"/>
        </p:scale>
        <p:origin x="104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Dell\OneDrive\Desktop\Trim%201%20Project\Accidents-Pro1.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91902\Downloads\Cities%20(1).csv"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_rels/chartEx1.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Dell\OneDrive\Desktop\Trim%201%20Project\Accidents-Pro1%20with%20pivo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Death Rate of Cities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'Cities Insights'!$A$2</c:f>
              <c:strCache>
                <c:ptCount val="1"/>
                <c:pt idx="0">
                  <c:v>Agra</c:v>
                </c:pt>
              </c:strCache>
            </c:strRef>
          </c:tx>
          <c:spPr>
            <a:solidFill>
              <a:schemeClr val="accent1"/>
            </a:solidFill>
            <a:ln>
              <a:noFill/>
            </a:ln>
            <a:effectLst/>
          </c:spPr>
          <c:invertIfNegative val="0"/>
          <c:cat>
            <c:strRef>
              <c:f>'Cities Insights'!$B$1</c:f>
              <c:strCache>
                <c:ptCount val="1"/>
                <c:pt idx="0">
                  <c:v>Death Rate</c:v>
                </c:pt>
              </c:strCache>
            </c:strRef>
          </c:cat>
          <c:val>
            <c:numRef>
              <c:f>'Cities Insights'!$B$2</c:f>
              <c:numCache>
                <c:formatCode>0.00</c:formatCode>
                <c:ptCount val="1"/>
                <c:pt idx="0">
                  <c:v>93.796526054590572</c:v>
                </c:pt>
              </c:numCache>
            </c:numRef>
          </c:val>
          <c:extLst>
            <c:ext xmlns:c16="http://schemas.microsoft.com/office/drawing/2014/chart" uri="{C3380CC4-5D6E-409C-BE32-E72D297353CC}">
              <c16:uniqueId val="{00000000-0B5A-4FD3-9AA7-B1214947D4C9}"/>
            </c:ext>
          </c:extLst>
        </c:ser>
        <c:ser>
          <c:idx val="1"/>
          <c:order val="1"/>
          <c:tx>
            <c:strRef>
              <c:f>'Cities Insights'!$A$3</c:f>
              <c:strCache>
                <c:ptCount val="1"/>
                <c:pt idx="0">
                  <c:v>Ahmedabad</c:v>
                </c:pt>
              </c:strCache>
            </c:strRef>
          </c:tx>
          <c:spPr>
            <a:solidFill>
              <a:schemeClr val="accent2"/>
            </a:solidFill>
            <a:ln>
              <a:noFill/>
            </a:ln>
            <a:effectLst/>
          </c:spPr>
          <c:invertIfNegative val="0"/>
          <c:cat>
            <c:strRef>
              <c:f>'Cities Insights'!$B$1</c:f>
              <c:strCache>
                <c:ptCount val="1"/>
                <c:pt idx="0">
                  <c:v>Death Rate</c:v>
                </c:pt>
              </c:strCache>
            </c:strRef>
          </c:cat>
          <c:val>
            <c:numRef>
              <c:f>'Cities Insights'!$B$3</c:f>
              <c:numCache>
                <c:formatCode>0.00</c:formatCode>
                <c:ptCount val="1"/>
                <c:pt idx="0">
                  <c:v>30.211307824100516</c:v>
                </c:pt>
              </c:numCache>
            </c:numRef>
          </c:val>
          <c:extLst>
            <c:ext xmlns:c16="http://schemas.microsoft.com/office/drawing/2014/chart" uri="{C3380CC4-5D6E-409C-BE32-E72D297353CC}">
              <c16:uniqueId val="{00000001-0B5A-4FD3-9AA7-B1214947D4C9}"/>
            </c:ext>
          </c:extLst>
        </c:ser>
        <c:ser>
          <c:idx val="2"/>
          <c:order val="2"/>
          <c:tx>
            <c:strRef>
              <c:f>'Cities Insights'!$A$4</c:f>
              <c:strCache>
                <c:ptCount val="1"/>
                <c:pt idx="0">
                  <c:v>Amritsar</c:v>
                </c:pt>
              </c:strCache>
            </c:strRef>
          </c:tx>
          <c:spPr>
            <a:solidFill>
              <a:schemeClr val="accent3"/>
            </a:solidFill>
            <a:ln>
              <a:noFill/>
            </a:ln>
            <a:effectLst/>
          </c:spPr>
          <c:invertIfNegative val="0"/>
          <c:cat>
            <c:strRef>
              <c:f>'Cities Insights'!$B$1</c:f>
              <c:strCache>
                <c:ptCount val="1"/>
                <c:pt idx="0">
                  <c:v>Death Rate</c:v>
                </c:pt>
              </c:strCache>
            </c:strRef>
          </c:cat>
          <c:val>
            <c:numRef>
              <c:f>'Cities Insights'!$B$4</c:f>
              <c:numCache>
                <c:formatCode>0.00</c:formatCode>
                <c:ptCount val="1"/>
                <c:pt idx="0">
                  <c:v>70.085470085470078</c:v>
                </c:pt>
              </c:numCache>
            </c:numRef>
          </c:val>
          <c:extLst>
            <c:ext xmlns:c16="http://schemas.microsoft.com/office/drawing/2014/chart" uri="{C3380CC4-5D6E-409C-BE32-E72D297353CC}">
              <c16:uniqueId val="{00000002-0B5A-4FD3-9AA7-B1214947D4C9}"/>
            </c:ext>
          </c:extLst>
        </c:ser>
        <c:ser>
          <c:idx val="3"/>
          <c:order val="3"/>
          <c:tx>
            <c:strRef>
              <c:f>'Cities Insights'!$A$5</c:f>
              <c:strCache>
                <c:ptCount val="1"/>
                <c:pt idx="0">
                  <c:v>Asansol</c:v>
                </c:pt>
              </c:strCache>
            </c:strRef>
          </c:tx>
          <c:spPr>
            <a:solidFill>
              <a:schemeClr val="accent4"/>
            </a:solidFill>
            <a:ln>
              <a:noFill/>
            </a:ln>
            <a:effectLst/>
          </c:spPr>
          <c:invertIfNegative val="0"/>
          <c:cat>
            <c:strRef>
              <c:f>'Cities Insights'!$B$1</c:f>
              <c:strCache>
                <c:ptCount val="1"/>
                <c:pt idx="0">
                  <c:v>Death Rate</c:v>
                </c:pt>
              </c:strCache>
            </c:strRef>
          </c:cat>
          <c:val>
            <c:numRef>
              <c:f>'Cities Insights'!$B$5</c:f>
              <c:numCache>
                <c:formatCode>0.00</c:formatCode>
                <c:ptCount val="1"/>
                <c:pt idx="0">
                  <c:v>73.80952380952381</c:v>
                </c:pt>
              </c:numCache>
            </c:numRef>
          </c:val>
          <c:extLst>
            <c:ext xmlns:c16="http://schemas.microsoft.com/office/drawing/2014/chart" uri="{C3380CC4-5D6E-409C-BE32-E72D297353CC}">
              <c16:uniqueId val="{00000003-0B5A-4FD3-9AA7-B1214947D4C9}"/>
            </c:ext>
          </c:extLst>
        </c:ser>
        <c:ser>
          <c:idx val="4"/>
          <c:order val="4"/>
          <c:tx>
            <c:strRef>
              <c:f>'Cities Insights'!$A$6</c:f>
              <c:strCache>
                <c:ptCount val="1"/>
                <c:pt idx="0">
                  <c:v>Aurangabad</c:v>
                </c:pt>
              </c:strCache>
            </c:strRef>
          </c:tx>
          <c:spPr>
            <a:solidFill>
              <a:schemeClr val="accent5"/>
            </a:solidFill>
            <a:ln>
              <a:noFill/>
            </a:ln>
            <a:effectLst/>
          </c:spPr>
          <c:invertIfNegative val="0"/>
          <c:cat>
            <c:strRef>
              <c:f>'Cities Insights'!$B$1</c:f>
              <c:strCache>
                <c:ptCount val="1"/>
                <c:pt idx="0">
                  <c:v>Death Rate</c:v>
                </c:pt>
              </c:strCache>
            </c:strRef>
          </c:cat>
          <c:val>
            <c:numRef>
              <c:f>'Cities Insights'!$B$6</c:f>
              <c:numCache>
                <c:formatCode>0.00</c:formatCode>
                <c:ptCount val="1"/>
                <c:pt idx="0">
                  <c:v>43.168316831683171</c:v>
                </c:pt>
              </c:numCache>
            </c:numRef>
          </c:val>
          <c:extLst>
            <c:ext xmlns:c16="http://schemas.microsoft.com/office/drawing/2014/chart" uri="{C3380CC4-5D6E-409C-BE32-E72D297353CC}">
              <c16:uniqueId val="{00000004-0B5A-4FD3-9AA7-B1214947D4C9}"/>
            </c:ext>
          </c:extLst>
        </c:ser>
        <c:ser>
          <c:idx val="5"/>
          <c:order val="5"/>
          <c:tx>
            <c:strRef>
              <c:f>'Cities Insights'!$A$7</c:f>
              <c:strCache>
                <c:ptCount val="1"/>
                <c:pt idx="0">
                  <c:v>Bengaluru</c:v>
                </c:pt>
              </c:strCache>
            </c:strRef>
          </c:tx>
          <c:spPr>
            <a:solidFill>
              <a:schemeClr val="accent6"/>
            </a:solidFill>
            <a:ln>
              <a:noFill/>
            </a:ln>
            <a:effectLst/>
          </c:spPr>
          <c:invertIfNegative val="0"/>
          <c:cat>
            <c:strRef>
              <c:f>'Cities Insights'!$B$1</c:f>
              <c:strCache>
                <c:ptCount val="1"/>
                <c:pt idx="0">
                  <c:v>Death Rate</c:v>
                </c:pt>
              </c:strCache>
            </c:strRef>
          </c:cat>
          <c:val>
            <c:numRef>
              <c:f>'Cities Insights'!$B$7</c:f>
              <c:numCache>
                <c:formatCode>0.00</c:formatCode>
                <c:ptCount val="1"/>
                <c:pt idx="0">
                  <c:v>20.19884877027734</c:v>
                </c:pt>
              </c:numCache>
            </c:numRef>
          </c:val>
          <c:extLst>
            <c:ext xmlns:c16="http://schemas.microsoft.com/office/drawing/2014/chart" uri="{C3380CC4-5D6E-409C-BE32-E72D297353CC}">
              <c16:uniqueId val="{00000005-0B5A-4FD3-9AA7-B1214947D4C9}"/>
            </c:ext>
          </c:extLst>
        </c:ser>
        <c:ser>
          <c:idx val="6"/>
          <c:order val="6"/>
          <c:tx>
            <c:strRef>
              <c:f>'Cities Insights'!$A$8</c:f>
              <c:strCache>
                <c:ptCount val="1"/>
                <c:pt idx="0">
                  <c:v>Bhopal</c:v>
                </c:pt>
              </c:strCache>
            </c:strRef>
          </c:tx>
          <c:spPr>
            <a:solidFill>
              <a:schemeClr val="accent1">
                <a:lumMod val="60000"/>
              </a:schemeClr>
            </a:solidFill>
            <a:ln>
              <a:noFill/>
            </a:ln>
            <a:effectLst/>
          </c:spPr>
          <c:invertIfNegative val="0"/>
          <c:cat>
            <c:strRef>
              <c:f>'Cities Insights'!$B$1</c:f>
              <c:strCache>
                <c:ptCount val="1"/>
                <c:pt idx="0">
                  <c:v>Death Rate</c:v>
                </c:pt>
              </c:strCache>
            </c:strRef>
          </c:cat>
          <c:val>
            <c:numRef>
              <c:f>'Cities Insights'!$B$8</c:f>
              <c:numCache>
                <c:formatCode>0.00</c:formatCode>
                <c:ptCount val="1"/>
                <c:pt idx="0">
                  <c:v>9.527145359019265</c:v>
                </c:pt>
              </c:numCache>
            </c:numRef>
          </c:val>
          <c:extLst>
            <c:ext xmlns:c16="http://schemas.microsoft.com/office/drawing/2014/chart" uri="{C3380CC4-5D6E-409C-BE32-E72D297353CC}">
              <c16:uniqueId val="{00000006-0B5A-4FD3-9AA7-B1214947D4C9}"/>
            </c:ext>
          </c:extLst>
        </c:ser>
        <c:ser>
          <c:idx val="7"/>
          <c:order val="7"/>
          <c:tx>
            <c:strRef>
              <c:f>'Cities Insights'!$A$9</c:f>
              <c:strCache>
                <c:ptCount val="1"/>
                <c:pt idx="0">
                  <c:v>Chandigarh (city)</c:v>
                </c:pt>
              </c:strCache>
            </c:strRef>
          </c:tx>
          <c:spPr>
            <a:solidFill>
              <a:schemeClr val="accent2">
                <a:lumMod val="60000"/>
              </a:schemeClr>
            </a:solidFill>
            <a:ln>
              <a:noFill/>
            </a:ln>
            <a:effectLst/>
          </c:spPr>
          <c:invertIfNegative val="0"/>
          <c:cat>
            <c:strRef>
              <c:f>'Cities Insights'!$B$1</c:f>
              <c:strCache>
                <c:ptCount val="1"/>
                <c:pt idx="0">
                  <c:v>Death Rate</c:v>
                </c:pt>
              </c:strCache>
            </c:strRef>
          </c:cat>
          <c:val>
            <c:numRef>
              <c:f>'Cities Insights'!$B$9</c:f>
              <c:numCache>
                <c:formatCode>0.00</c:formatCode>
                <c:ptCount val="1"/>
                <c:pt idx="0">
                  <c:v>34.87394957983193</c:v>
                </c:pt>
              </c:numCache>
            </c:numRef>
          </c:val>
          <c:extLst>
            <c:ext xmlns:c16="http://schemas.microsoft.com/office/drawing/2014/chart" uri="{C3380CC4-5D6E-409C-BE32-E72D297353CC}">
              <c16:uniqueId val="{00000007-0B5A-4FD3-9AA7-B1214947D4C9}"/>
            </c:ext>
          </c:extLst>
        </c:ser>
        <c:ser>
          <c:idx val="8"/>
          <c:order val="8"/>
          <c:tx>
            <c:strRef>
              <c:f>'Cities Insights'!$A$10</c:f>
              <c:strCache>
                <c:ptCount val="1"/>
                <c:pt idx="0">
                  <c:v>Chennai</c:v>
                </c:pt>
              </c:strCache>
            </c:strRef>
          </c:tx>
          <c:spPr>
            <a:solidFill>
              <a:schemeClr val="accent3">
                <a:lumMod val="60000"/>
              </a:schemeClr>
            </a:solidFill>
            <a:ln>
              <a:noFill/>
            </a:ln>
            <a:effectLst/>
          </c:spPr>
          <c:invertIfNegative val="0"/>
          <c:cat>
            <c:strRef>
              <c:f>'Cities Insights'!$B$1</c:f>
              <c:strCache>
                <c:ptCount val="1"/>
                <c:pt idx="0">
                  <c:v>Death Rate</c:v>
                </c:pt>
              </c:strCache>
            </c:strRef>
          </c:cat>
          <c:val>
            <c:numRef>
              <c:f>'Cities Insights'!$B$10</c:f>
              <c:numCache>
                <c:formatCode>0.00</c:formatCode>
                <c:ptCount val="1"/>
                <c:pt idx="0">
                  <c:v>14.687137891077636</c:v>
                </c:pt>
              </c:numCache>
            </c:numRef>
          </c:val>
          <c:extLst>
            <c:ext xmlns:c16="http://schemas.microsoft.com/office/drawing/2014/chart" uri="{C3380CC4-5D6E-409C-BE32-E72D297353CC}">
              <c16:uniqueId val="{00000008-0B5A-4FD3-9AA7-B1214947D4C9}"/>
            </c:ext>
          </c:extLst>
        </c:ser>
        <c:ser>
          <c:idx val="9"/>
          <c:order val="9"/>
          <c:tx>
            <c:strRef>
              <c:f>'Cities Insights'!$A$11</c:f>
              <c:strCache>
                <c:ptCount val="1"/>
                <c:pt idx="0">
                  <c:v>Coimbatore</c:v>
                </c:pt>
              </c:strCache>
            </c:strRef>
          </c:tx>
          <c:spPr>
            <a:solidFill>
              <a:schemeClr val="accent4">
                <a:lumMod val="60000"/>
              </a:schemeClr>
            </a:solidFill>
            <a:ln>
              <a:noFill/>
            </a:ln>
            <a:effectLst/>
          </c:spPr>
          <c:invertIfNegative val="0"/>
          <c:cat>
            <c:strRef>
              <c:f>'Cities Insights'!$B$1</c:f>
              <c:strCache>
                <c:ptCount val="1"/>
                <c:pt idx="0">
                  <c:v>Death Rate</c:v>
                </c:pt>
              </c:strCache>
            </c:strRef>
          </c:cat>
          <c:val>
            <c:numRef>
              <c:f>'Cities Insights'!$B$11</c:f>
              <c:numCache>
                <c:formatCode>0.00</c:formatCode>
                <c:ptCount val="1"/>
                <c:pt idx="0">
                  <c:v>25.069124423963135</c:v>
                </c:pt>
              </c:numCache>
            </c:numRef>
          </c:val>
          <c:extLst>
            <c:ext xmlns:c16="http://schemas.microsoft.com/office/drawing/2014/chart" uri="{C3380CC4-5D6E-409C-BE32-E72D297353CC}">
              <c16:uniqueId val="{00000009-0B5A-4FD3-9AA7-B1214947D4C9}"/>
            </c:ext>
          </c:extLst>
        </c:ser>
        <c:ser>
          <c:idx val="10"/>
          <c:order val="10"/>
          <c:tx>
            <c:strRef>
              <c:f>'Cities Insights'!$A$12</c:f>
              <c:strCache>
                <c:ptCount val="1"/>
                <c:pt idx="0">
                  <c:v>Delhi (city)</c:v>
                </c:pt>
              </c:strCache>
            </c:strRef>
          </c:tx>
          <c:spPr>
            <a:solidFill>
              <a:schemeClr val="accent5">
                <a:lumMod val="60000"/>
              </a:schemeClr>
            </a:solidFill>
            <a:ln>
              <a:noFill/>
            </a:ln>
            <a:effectLst/>
          </c:spPr>
          <c:invertIfNegative val="0"/>
          <c:cat>
            <c:strRef>
              <c:f>'Cities Insights'!$B$1</c:f>
              <c:strCache>
                <c:ptCount val="1"/>
                <c:pt idx="0">
                  <c:v>Death Rate</c:v>
                </c:pt>
              </c:strCache>
            </c:strRef>
          </c:cat>
          <c:val>
            <c:numRef>
              <c:f>'Cities Insights'!$B$12</c:f>
              <c:numCache>
                <c:formatCode>0.00</c:formatCode>
                <c:ptCount val="1"/>
                <c:pt idx="0">
                  <c:v>34.012615235322656</c:v>
                </c:pt>
              </c:numCache>
            </c:numRef>
          </c:val>
          <c:extLst>
            <c:ext xmlns:c16="http://schemas.microsoft.com/office/drawing/2014/chart" uri="{C3380CC4-5D6E-409C-BE32-E72D297353CC}">
              <c16:uniqueId val="{0000000A-0B5A-4FD3-9AA7-B1214947D4C9}"/>
            </c:ext>
          </c:extLst>
        </c:ser>
        <c:ser>
          <c:idx val="11"/>
          <c:order val="11"/>
          <c:tx>
            <c:strRef>
              <c:f>'Cities Insights'!$A$13</c:f>
              <c:strCache>
                <c:ptCount val="1"/>
                <c:pt idx="0">
                  <c:v>Dhanbad</c:v>
                </c:pt>
              </c:strCache>
            </c:strRef>
          </c:tx>
          <c:spPr>
            <a:solidFill>
              <a:schemeClr val="accent6">
                <a:lumMod val="60000"/>
              </a:schemeClr>
            </a:solidFill>
            <a:ln>
              <a:noFill/>
            </a:ln>
            <a:effectLst/>
          </c:spPr>
          <c:invertIfNegative val="0"/>
          <c:cat>
            <c:strRef>
              <c:f>'Cities Insights'!$B$1</c:f>
              <c:strCache>
                <c:ptCount val="1"/>
                <c:pt idx="0">
                  <c:v>Death Rate</c:v>
                </c:pt>
              </c:strCache>
            </c:strRef>
          </c:cat>
          <c:val>
            <c:numRef>
              <c:f>'Cities Insights'!$B$13</c:f>
              <c:numCache>
                <c:formatCode>0.00</c:formatCode>
                <c:ptCount val="1"/>
                <c:pt idx="0">
                  <c:v>63.687150837988824</c:v>
                </c:pt>
              </c:numCache>
            </c:numRef>
          </c:val>
          <c:extLst>
            <c:ext xmlns:c16="http://schemas.microsoft.com/office/drawing/2014/chart" uri="{C3380CC4-5D6E-409C-BE32-E72D297353CC}">
              <c16:uniqueId val="{0000000B-0B5A-4FD3-9AA7-B1214947D4C9}"/>
            </c:ext>
          </c:extLst>
        </c:ser>
        <c:ser>
          <c:idx val="12"/>
          <c:order val="12"/>
          <c:tx>
            <c:strRef>
              <c:f>'Cities Insights'!$A$14</c:f>
              <c:strCache>
                <c:ptCount val="1"/>
                <c:pt idx="0">
                  <c:v>Durg Bhilainagar</c:v>
                </c:pt>
              </c:strCache>
            </c:strRef>
          </c:tx>
          <c:spPr>
            <a:solidFill>
              <a:schemeClr val="accent1">
                <a:lumMod val="80000"/>
                <a:lumOff val="20000"/>
              </a:schemeClr>
            </a:solidFill>
            <a:ln>
              <a:noFill/>
            </a:ln>
            <a:effectLst/>
          </c:spPr>
          <c:invertIfNegative val="0"/>
          <c:cat>
            <c:strRef>
              <c:f>'Cities Insights'!$B$1</c:f>
              <c:strCache>
                <c:ptCount val="1"/>
                <c:pt idx="0">
                  <c:v>Death Rate</c:v>
                </c:pt>
              </c:strCache>
            </c:strRef>
          </c:cat>
          <c:val>
            <c:numRef>
              <c:f>'Cities Insights'!$B$14</c:f>
              <c:numCache>
                <c:formatCode>0.00</c:formatCode>
                <c:ptCount val="1"/>
                <c:pt idx="0">
                  <c:v>21.367521367521366</c:v>
                </c:pt>
              </c:numCache>
            </c:numRef>
          </c:val>
          <c:extLst>
            <c:ext xmlns:c16="http://schemas.microsoft.com/office/drawing/2014/chart" uri="{C3380CC4-5D6E-409C-BE32-E72D297353CC}">
              <c16:uniqueId val="{0000000C-0B5A-4FD3-9AA7-B1214947D4C9}"/>
            </c:ext>
          </c:extLst>
        </c:ser>
        <c:ser>
          <c:idx val="13"/>
          <c:order val="13"/>
          <c:tx>
            <c:strRef>
              <c:f>'Cities Insights'!$A$15</c:f>
              <c:strCache>
                <c:ptCount val="1"/>
                <c:pt idx="0">
                  <c:v>Faridabad</c:v>
                </c:pt>
              </c:strCache>
            </c:strRef>
          </c:tx>
          <c:spPr>
            <a:solidFill>
              <a:schemeClr val="accent2">
                <a:lumMod val="80000"/>
                <a:lumOff val="20000"/>
              </a:schemeClr>
            </a:solidFill>
            <a:ln>
              <a:noFill/>
            </a:ln>
            <a:effectLst/>
          </c:spPr>
          <c:invertIfNegative val="0"/>
          <c:cat>
            <c:strRef>
              <c:f>'Cities Insights'!$B$1</c:f>
              <c:strCache>
                <c:ptCount val="1"/>
                <c:pt idx="0">
                  <c:v>Death Rate</c:v>
                </c:pt>
              </c:strCache>
            </c:strRef>
          </c:cat>
          <c:val>
            <c:numRef>
              <c:f>'Cities Insights'!$B$15</c:f>
              <c:numCache>
                <c:formatCode>0.00</c:formatCode>
                <c:ptCount val="1"/>
                <c:pt idx="0">
                  <c:v>48.012718600953896</c:v>
                </c:pt>
              </c:numCache>
            </c:numRef>
          </c:val>
          <c:extLst>
            <c:ext xmlns:c16="http://schemas.microsoft.com/office/drawing/2014/chart" uri="{C3380CC4-5D6E-409C-BE32-E72D297353CC}">
              <c16:uniqueId val="{0000000D-0B5A-4FD3-9AA7-B1214947D4C9}"/>
            </c:ext>
          </c:extLst>
        </c:ser>
        <c:ser>
          <c:idx val="14"/>
          <c:order val="14"/>
          <c:tx>
            <c:strRef>
              <c:f>'Cities Insights'!$A$16</c:f>
              <c:strCache>
                <c:ptCount val="1"/>
                <c:pt idx="0">
                  <c:v>Ghaziabad</c:v>
                </c:pt>
              </c:strCache>
            </c:strRef>
          </c:tx>
          <c:spPr>
            <a:solidFill>
              <a:schemeClr val="accent3">
                <a:lumMod val="80000"/>
                <a:lumOff val="20000"/>
              </a:schemeClr>
            </a:solidFill>
            <a:ln>
              <a:noFill/>
            </a:ln>
            <a:effectLst/>
          </c:spPr>
          <c:invertIfNegative val="0"/>
          <c:cat>
            <c:strRef>
              <c:f>'Cities Insights'!$B$1</c:f>
              <c:strCache>
                <c:ptCount val="1"/>
                <c:pt idx="0">
                  <c:v>Death Rate</c:v>
                </c:pt>
              </c:strCache>
            </c:strRef>
          </c:cat>
          <c:val>
            <c:numRef>
              <c:f>'Cities Insights'!$B$16</c:f>
              <c:numCache>
                <c:formatCode>0.00</c:formatCode>
                <c:ptCount val="1"/>
                <c:pt idx="0">
                  <c:v>44.038668098818476</c:v>
                </c:pt>
              </c:numCache>
            </c:numRef>
          </c:val>
          <c:extLst>
            <c:ext xmlns:c16="http://schemas.microsoft.com/office/drawing/2014/chart" uri="{C3380CC4-5D6E-409C-BE32-E72D297353CC}">
              <c16:uniqueId val="{0000000E-0B5A-4FD3-9AA7-B1214947D4C9}"/>
            </c:ext>
          </c:extLst>
        </c:ser>
        <c:ser>
          <c:idx val="15"/>
          <c:order val="15"/>
          <c:tx>
            <c:strRef>
              <c:f>'Cities Insights'!$A$17</c:f>
              <c:strCache>
                <c:ptCount val="1"/>
                <c:pt idx="0">
                  <c:v>Gwalior</c:v>
                </c:pt>
              </c:strCache>
            </c:strRef>
          </c:tx>
          <c:spPr>
            <a:solidFill>
              <a:schemeClr val="accent4">
                <a:lumMod val="80000"/>
                <a:lumOff val="20000"/>
              </a:schemeClr>
            </a:solidFill>
            <a:ln>
              <a:noFill/>
            </a:ln>
            <a:effectLst/>
          </c:spPr>
          <c:invertIfNegative val="0"/>
          <c:cat>
            <c:strRef>
              <c:f>'Cities Insights'!$B$1</c:f>
              <c:strCache>
                <c:ptCount val="1"/>
                <c:pt idx="0">
                  <c:v>Death Rate</c:v>
                </c:pt>
              </c:strCache>
            </c:strRef>
          </c:cat>
          <c:val>
            <c:numRef>
              <c:f>'Cities Insights'!$B$17</c:f>
              <c:numCache>
                <c:formatCode>0.00</c:formatCode>
                <c:ptCount val="1"/>
                <c:pt idx="0">
                  <c:v>13.311688311688311</c:v>
                </c:pt>
              </c:numCache>
            </c:numRef>
          </c:val>
          <c:extLst>
            <c:ext xmlns:c16="http://schemas.microsoft.com/office/drawing/2014/chart" uri="{C3380CC4-5D6E-409C-BE32-E72D297353CC}">
              <c16:uniqueId val="{0000000F-0B5A-4FD3-9AA7-B1214947D4C9}"/>
            </c:ext>
          </c:extLst>
        </c:ser>
        <c:ser>
          <c:idx val="16"/>
          <c:order val="16"/>
          <c:tx>
            <c:strRef>
              <c:f>'Cities Insights'!$A$18</c:f>
              <c:strCache>
                <c:ptCount val="1"/>
                <c:pt idx="0">
                  <c:v>Hyderabad</c:v>
                </c:pt>
              </c:strCache>
            </c:strRef>
          </c:tx>
          <c:spPr>
            <a:solidFill>
              <a:schemeClr val="accent5">
                <a:lumMod val="80000"/>
                <a:lumOff val="20000"/>
              </a:schemeClr>
            </a:solidFill>
            <a:ln>
              <a:noFill/>
            </a:ln>
            <a:effectLst/>
          </c:spPr>
          <c:invertIfNegative val="0"/>
          <c:cat>
            <c:strRef>
              <c:f>'Cities Insights'!$B$1</c:f>
              <c:strCache>
                <c:ptCount val="1"/>
                <c:pt idx="0">
                  <c:v>Death Rate</c:v>
                </c:pt>
              </c:strCache>
            </c:strRef>
          </c:cat>
          <c:val>
            <c:numRef>
              <c:f>'Cities Insights'!$B$18</c:f>
              <c:numCache>
                <c:formatCode>0.00</c:formatCode>
                <c:ptCount val="1"/>
                <c:pt idx="0">
                  <c:v>12.837837837837837</c:v>
                </c:pt>
              </c:numCache>
            </c:numRef>
          </c:val>
          <c:extLst>
            <c:ext xmlns:c16="http://schemas.microsoft.com/office/drawing/2014/chart" uri="{C3380CC4-5D6E-409C-BE32-E72D297353CC}">
              <c16:uniqueId val="{00000010-0B5A-4FD3-9AA7-B1214947D4C9}"/>
            </c:ext>
          </c:extLst>
        </c:ser>
        <c:ser>
          <c:idx val="17"/>
          <c:order val="17"/>
          <c:tx>
            <c:strRef>
              <c:f>'Cities Insights'!$A$19</c:f>
              <c:strCache>
                <c:ptCount val="1"/>
                <c:pt idx="0">
                  <c:v>Indore</c:v>
                </c:pt>
              </c:strCache>
            </c:strRef>
          </c:tx>
          <c:spPr>
            <a:solidFill>
              <a:schemeClr val="accent6">
                <a:lumMod val="80000"/>
                <a:lumOff val="20000"/>
              </a:schemeClr>
            </a:solidFill>
            <a:ln>
              <a:noFill/>
            </a:ln>
            <a:effectLst/>
          </c:spPr>
          <c:invertIfNegative val="0"/>
          <c:cat>
            <c:strRef>
              <c:f>'Cities Insights'!$B$1</c:f>
              <c:strCache>
                <c:ptCount val="1"/>
                <c:pt idx="0">
                  <c:v>Death Rate</c:v>
                </c:pt>
              </c:strCache>
            </c:strRef>
          </c:cat>
          <c:val>
            <c:numRef>
              <c:f>'Cities Insights'!$B$19</c:f>
              <c:numCache>
                <c:formatCode>0.00</c:formatCode>
                <c:ptCount val="1"/>
                <c:pt idx="0">
                  <c:v>8.9682063587282546</c:v>
                </c:pt>
              </c:numCache>
            </c:numRef>
          </c:val>
          <c:extLst>
            <c:ext xmlns:c16="http://schemas.microsoft.com/office/drawing/2014/chart" uri="{C3380CC4-5D6E-409C-BE32-E72D297353CC}">
              <c16:uniqueId val="{00000011-0B5A-4FD3-9AA7-B1214947D4C9}"/>
            </c:ext>
          </c:extLst>
        </c:ser>
        <c:ser>
          <c:idx val="18"/>
          <c:order val="18"/>
          <c:tx>
            <c:strRef>
              <c:f>'Cities Insights'!$A$20</c:f>
              <c:strCache>
                <c:ptCount val="1"/>
                <c:pt idx="0">
                  <c:v>Jabalpur</c:v>
                </c:pt>
              </c:strCache>
            </c:strRef>
          </c:tx>
          <c:spPr>
            <a:solidFill>
              <a:schemeClr val="accent1">
                <a:lumMod val="80000"/>
              </a:schemeClr>
            </a:solidFill>
            <a:ln>
              <a:noFill/>
            </a:ln>
            <a:effectLst/>
          </c:spPr>
          <c:invertIfNegative val="0"/>
          <c:cat>
            <c:strRef>
              <c:f>'Cities Insights'!$B$1</c:f>
              <c:strCache>
                <c:ptCount val="1"/>
                <c:pt idx="0">
                  <c:v>Death Rate</c:v>
                </c:pt>
              </c:strCache>
            </c:strRef>
          </c:cat>
          <c:val>
            <c:numRef>
              <c:f>'Cities Insights'!$B$20</c:f>
              <c:numCache>
                <c:formatCode>0.00</c:formatCode>
                <c:ptCount val="1"/>
                <c:pt idx="0">
                  <c:v>6.7886178861788622</c:v>
                </c:pt>
              </c:numCache>
            </c:numRef>
          </c:val>
          <c:extLst>
            <c:ext xmlns:c16="http://schemas.microsoft.com/office/drawing/2014/chart" uri="{C3380CC4-5D6E-409C-BE32-E72D297353CC}">
              <c16:uniqueId val="{00000012-0B5A-4FD3-9AA7-B1214947D4C9}"/>
            </c:ext>
          </c:extLst>
        </c:ser>
        <c:ser>
          <c:idx val="19"/>
          <c:order val="19"/>
          <c:tx>
            <c:strRef>
              <c:f>'Cities Insights'!$A$21</c:f>
              <c:strCache>
                <c:ptCount val="1"/>
                <c:pt idx="0">
                  <c:v>Jaipur</c:v>
                </c:pt>
              </c:strCache>
            </c:strRef>
          </c:tx>
          <c:spPr>
            <a:solidFill>
              <a:schemeClr val="accent2">
                <a:lumMod val="80000"/>
              </a:schemeClr>
            </a:solidFill>
            <a:ln>
              <a:noFill/>
            </a:ln>
            <a:effectLst/>
          </c:spPr>
          <c:invertIfNegative val="0"/>
          <c:cat>
            <c:strRef>
              <c:f>'Cities Insights'!$B$1</c:f>
              <c:strCache>
                <c:ptCount val="1"/>
                <c:pt idx="0">
                  <c:v>Death Rate</c:v>
                </c:pt>
              </c:strCache>
            </c:strRef>
          </c:cat>
          <c:val>
            <c:numRef>
              <c:f>'Cities Insights'!$B$21</c:f>
              <c:numCache>
                <c:formatCode>0.00</c:formatCode>
                <c:ptCount val="1"/>
                <c:pt idx="0">
                  <c:v>32.323943661971832</c:v>
                </c:pt>
              </c:numCache>
            </c:numRef>
          </c:val>
          <c:extLst>
            <c:ext xmlns:c16="http://schemas.microsoft.com/office/drawing/2014/chart" uri="{C3380CC4-5D6E-409C-BE32-E72D297353CC}">
              <c16:uniqueId val="{00000013-0B5A-4FD3-9AA7-B1214947D4C9}"/>
            </c:ext>
          </c:extLst>
        </c:ser>
        <c:ser>
          <c:idx val="20"/>
          <c:order val="20"/>
          <c:tx>
            <c:strRef>
              <c:f>'Cities Insights'!$A$22</c:f>
              <c:strCache>
                <c:ptCount val="1"/>
                <c:pt idx="0">
                  <c:v>Jamshedpur</c:v>
                </c:pt>
              </c:strCache>
            </c:strRef>
          </c:tx>
          <c:spPr>
            <a:solidFill>
              <a:schemeClr val="accent3">
                <a:lumMod val="80000"/>
              </a:schemeClr>
            </a:solidFill>
            <a:ln>
              <a:noFill/>
            </a:ln>
            <a:effectLst/>
          </c:spPr>
          <c:invertIfNegative val="0"/>
          <c:cat>
            <c:strRef>
              <c:f>'Cities Insights'!$B$1</c:f>
              <c:strCache>
                <c:ptCount val="1"/>
                <c:pt idx="0">
                  <c:v>Death Rate</c:v>
                </c:pt>
              </c:strCache>
            </c:strRef>
          </c:cat>
          <c:val>
            <c:numRef>
              <c:f>'Cities Insights'!$B$22</c:f>
              <c:numCache>
                <c:formatCode>0.00</c:formatCode>
                <c:ptCount val="1"/>
                <c:pt idx="0">
                  <c:v>40.718562874251496</c:v>
                </c:pt>
              </c:numCache>
            </c:numRef>
          </c:val>
          <c:extLst>
            <c:ext xmlns:c16="http://schemas.microsoft.com/office/drawing/2014/chart" uri="{C3380CC4-5D6E-409C-BE32-E72D297353CC}">
              <c16:uniqueId val="{00000014-0B5A-4FD3-9AA7-B1214947D4C9}"/>
            </c:ext>
          </c:extLst>
        </c:ser>
        <c:ser>
          <c:idx val="21"/>
          <c:order val="21"/>
          <c:tx>
            <c:strRef>
              <c:f>'Cities Insights'!$A$23</c:f>
              <c:strCache>
                <c:ptCount val="1"/>
                <c:pt idx="0">
                  <c:v>Jodhpur</c:v>
                </c:pt>
              </c:strCache>
            </c:strRef>
          </c:tx>
          <c:spPr>
            <a:solidFill>
              <a:schemeClr val="accent4">
                <a:lumMod val="80000"/>
              </a:schemeClr>
            </a:solidFill>
            <a:ln>
              <a:noFill/>
            </a:ln>
            <a:effectLst/>
          </c:spPr>
          <c:invertIfNegative val="0"/>
          <c:cat>
            <c:strRef>
              <c:f>'Cities Insights'!$B$1</c:f>
              <c:strCache>
                <c:ptCount val="1"/>
                <c:pt idx="0">
                  <c:v>Death Rate</c:v>
                </c:pt>
              </c:strCache>
            </c:strRef>
          </c:cat>
          <c:val>
            <c:numRef>
              <c:f>'Cities Insights'!$B$23</c:f>
              <c:numCache>
                <c:formatCode>0.00</c:formatCode>
                <c:ptCount val="1"/>
                <c:pt idx="0">
                  <c:v>40.142857142857139</c:v>
                </c:pt>
              </c:numCache>
            </c:numRef>
          </c:val>
          <c:extLst>
            <c:ext xmlns:c16="http://schemas.microsoft.com/office/drawing/2014/chart" uri="{C3380CC4-5D6E-409C-BE32-E72D297353CC}">
              <c16:uniqueId val="{00000015-0B5A-4FD3-9AA7-B1214947D4C9}"/>
            </c:ext>
          </c:extLst>
        </c:ser>
        <c:ser>
          <c:idx val="22"/>
          <c:order val="22"/>
          <c:tx>
            <c:strRef>
              <c:f>'Cities Insights'!$A$24</c:f>
              <c:strCache>
                <c:ptCount val="1"/>
                <c:pt idx="0">
                  <c:v>Kannur</c:v>
                </c:pt>
              </c:strCache>
            </c:strRef>
          </c:tx>
          <c:spPr>
            <a:solidFill>
              <a:schemeClr val="accent5">
                <a:lumMod val="80000"/>
              </a:schemeClr>
            </a:solidFill>
            <a:ln>
              <a:noFill/>
            </a:ln>
            <a:effectLst/>
          </c:spPr>
          <c:invertIfNegative val="0"/>
          <c:cat>
            <c:strRef>
              <c:f>'Cities Insights'!$B$1</c:f>
              <c:strCache>
                <c:ptCount val="1"/>
                <c:pt idx="0">
                  <c:v>Death Rate</c:v>
                </c:pt>
              </c:strCache>
            </c:strRef>
          </c:cat>
          <c:val>
            <c:numRef>
              <c:f>'Cities Insights'!$B$24</c:f>
              <c:numCache>
                <c:formatCode>0.00</c:formatCode>
                <c:ptCount val="1"/>
                <c:pt idx="0">
                  <c:v>10.265700483091788</c:v>
                </c:pt>
              </c:numCache>
            </c:numRef>
          </c:val>
          <c:extLst>
            <c:ext xmlns:c16="http://schemas.microsoft.com/office/drawing/2014/chart" uri="{C3380CC4-5D6E-409C-BE32-E72D297353CC}">
              <c16:uniqueId val="{00000016-0B5A-4FD3-9AA7-B1214947D4C9}"/>
            </c:ext>
          </c:extLst>
        </c:ser>
        <c:ser>
          <c:idx val="23"/>
          <c:order val="23"/>
          <c:tx>
            <c:strRef>
              <c:f>'Cities Insights'!$A$25</c:f>
              <c:strCache>
                <c:ptCount val="1"/>
                <c:pt idx="0">
                  <c:v>Kanpur</c:v>
                </c:pt>
              </c:strCache>
            </c:strRef>
          </c:tx>
          <c:spPr>
            <a:solidFill>
              <a:schemeClr val="accent6">
                <a:lumMod val="80000"/>
              </a:schemeClr>
            </a:solidFill>
            <a:ln>
              <a:noFill/>
            </a:ln>
            <a:effectLst/>
          </c:spPr>
          <c:invertIfNegative val="0"/>
          <c:cat>
            <c:strRef>
              <c:f>'Cities Insights'!$B$1</c:f>
              <c:strCache>
                <c:ptCount val="1"/>
                <c:pt idx="0">
                  <c:v>Death Rate</c:v>
                </c:pt>
              </c:strCache>
            </c:strRef>
          </c:cat>
          <c:val>
            <c:numRef>
              <c:f>'Cities Insights'!$B$25</c:f>
              <c:numCache>
                <c:formatCode>0.00</c:formatCode>
                <c:ptCount val="1"/>
                <c:pt idx="0">
                  <c:v>45.428571428571431</c:v>
                </c:pt>
              </c:numCache>
            </c:numRef>
          </c:val>
          <c:extLst>
            <c:ext xmlns:c16="http://schemas.microsoft.com/office/drawing/2014/chart" uri="{C3380CC4-5D6E-409C-BE32-E72D297353CC}">
              <c16:uniqueId val="{00000017-0B5A-4FD3-9AA7-B1214947D4C9}"/>
            </c:ext>
          </c:extLst>
        </c:ser>
        <c:ser>
          <c:idx val="24"/>
          <c:order val="24"/>
          <c:tx>
            <c:strRef>
              <c:f>'Cities Insights'!$A$26</c:f>
              <c:strCache>
                <c:ptCount val="1"/>
                <c:pt idx="0">
                  <c:v>Kochi</c:v>
                </c:pt>
              </c:strCache>
            </c:strRef>
          </c:tx>
          <c:spPr>
            <a:solidFill>
              <a:schemeClr val="accent1">
                <a:lumMod val="60000"/>
                <a:lumOff val="40000"/>
              </a:schemeClr>
            </a:solidFill>
            <a:ln>
              <a:noFill/>
            </a:ln>
            <a:effectLst/>
          </c:spPr>
          <c:invertIfNegative val="0"/>
          <c:cat>
            <c:strRef>
              <c:f>'Cities Insights'!$B$1</c:f>
              <c:strCache>
                <c:ptCount val="1"/>
                <c:pt idx="0">
                  <c:v>Death Rate</c:v>
                </c:pt>
              </c:strCache>
            </c:strRef>
          </c:cat>
          <c:val>
            <c:numRef>
              <c:f>'Cities Insights'!$B$26</c:f>
              <c:numCache>
                <c:formatCode>0.00</c:formatCode>
                <c:ptCount val="1"/>
                <c:pt idx="0">
                  <c:v>7.2534637326813369</c:v>
                </c:pt>
              </c:numCache>
            </c:numRef>
          </c:val>
          <c:extLst>
            <c:ext xmlns:c16="http://schemas.microsoft.com/office/drawing/2014/chart" uri="{C3380CC4-5D6E-409C-BE32-E72D297353CC}">
              <c16:uniqueId val="{00000018-0B5A-4FD3-9AA7-B1214947D4C9}"/>
            </c:ext>
          </c:extLst>
        </c:ser>
        <c:ser>
          <c:idx val="25"/>
          <c:order val="25"/>
          <c:tx>
            <c:strRef>
              <c:f>'Cities Insights'!$A$27</c:f>
              <c:strCache>
                <c:ptCount val="1"/>
                <c:pt idx="0">
                  <c:v>Kolkata</c:v>
                </c:pt>
              </c:strCache>
            </c:strRef>
          </c:tx>
          <c:spPr>
            <a:solidFill>
              <a:schemeClr val="accent2">
                <a:lumMod val="60000"/>
                <a:lumOff val="40000"/>
              </a:schemeClr>
            </a:solidFill>
            <a:ln>
              <a:noFill/>
            </a:ln>
            <a:effectLst/>
          </c:spPr>
          <c:invertIfNegative val="0"/>
          <c:cat>
            <c:strRef>
              <c:f>'Cities Insights'!$B$1</c:f>
              <c:strCache>
                <c:ptCount val="1"/>
                <c:pt idx="0">
                  <c:v>Death Rate</c:v>
                </c:pt>
              </c:strCache>
            </c:strRef>
          </c:cat>
          <c:val>
            <c:numRef>
              <c:f>'Cities Insights'!$B$27</c:f>
              <c:numCache>
                <c:formatCode>0.00</c:formatCode>
                <c:ptCount val="1"/>
                <c:pt idx="0">
                  <c:v>20.925747348119575</c:v>
                </c:pt>
              </c:numCache>
            </c:numRef>
          </c:val>
          <c:extLst>
            <c:ext xmlns:c16="http://schemas.microsoft.com/office/drawing/2014/chart" uri="{C3380CC4-5D6E-409C-BE32-E72D297353CC}">
              <c16:uniqueId val="{00000019-0B5A-4FD3-9AA7-B1214947D4C9}"/>
            </c:ext>
          </c:extLst>
        </c:ser>
        <c:ser>
          <c:idx val="26"/>
          <c:order val="26"/>
          <c:tx>
            <c:strRef>
              <c:f>'Cities Insights'!$A$28</c:f>
              <c:strCache>
                <c:ptCount val="1"/>
                <c:pt idx="0">
                  <c:v>Kollam</c:v>
                </c:pt>
              </c:strCache>
            </c:strRef>
          </c:tx>
          <c:spPr>
            <a:solidFill>
              <a:schemeClr val="accent3">
                <a:lumMod val="60000"/>
                <a:lumOff val="40000"/>
              </a:schemeClr>
            </a:solidFill>
            <a:ln>
              <a:noFill/>
            </a:ln>
            <a:effectLst/>
          </c:spPr>
          <c:invertIfNegative val="0"/>
          <c:cat>
            <c:strRef>
              <c:f>'Cities Insights'!$B$1</c:f>
              <c:strCache>
                <c:ptCount val="1"/>
                <c:pt idx="0">
                  <c:v>Death Rate</c:v>
                </c:pt>
              </c:strCache>
            </c:strRef>
          </c:cat>
          <c:val>
            <c:numRef>
              <c:f>'Cities Insights'!$B$28</c:f>
              <c:numCache>
                <c:formatCode>0.00</c:formatCode>
                <c:ptCount val="1"/>
                <c:pt idx="0">
                  <c:v>10.744985673352435</c:v>
                </c:pt>
              </c:numCache>
            </c:numRef>
          </c:val>
          <c:extLst>
            <c:ext xmlns:c16="http://schemas.microsoft.com/office/drawing/2014/chart" uri="{C3380CC4-5D6E-409C-BE32-E72D297353CC}">
              <c16:uniqueId val="{0000001A-0B5A-4FD3-9AA7-B1214947D4C9}"/>
            </c:ext>
          </c:extLst>
        </c:ser>
        <c:ser>
          <c:idx val="27"/>
          <c:order val="27"/>
          <c:tx>
            <c:strRef>
              <c:f>'Cities Insights'!$A$29</c:f>
              <c:strCache>
                <c:ptCount val="1"/>
                <c:pt idx="0">
                  <c:v>Kota</c:v>
                </c:pt>
              </c:strCache>
            </c:strRef>
          </c:tx>
          <c:spPr>
            <a:solidFill>
              <a:schemeClr val="accent4">
                <a:lumMod val="60000"/>
                <a:lumOff val="40000"/>
              </a:schemeClr>
            </a:solidFill>
            <a:ln>
              <a:noFill/>
            </a:ln>
            <a:effectLst/>
          </c:spPr>
          <c:invertIfNegative val="0"/>
          <c:cat>
            <c:strRef>
              <c:f>'Cities Insights'!$B$1</c:f>
              <c:strCache>
                <c:ptCount val="1"/>
                <c:pt idx="0">
                  <c:v>Death Rate</c:v>
                </c:pt>
              </c:strCache>
            </c:strRef>
          </c:cat>
          <c:val>
            <c:numRef>
              <c:f>'Cities Insights'!$B$29</c:f>
              <c:numCache>
                <c:formatCode>0.00</c:formatCode>
                <c:ptCount val="1"/>
                <c:pt idx="0">
                  <c:v>29.598308668076111</c:v>
                </c:pt>
              </c:numCache>
            </c:numRef>
          </c:val>
          <c:extLst>
            <c:ext xmlns:c16="http://schemas.microsoft.com/office/drawing/2014/chart" uri="{C3380CC4-5D6E-409C-BE32-E72D297353CC}">
              <c16:uniqueId val="{0000001B-0B5A-4FD3-9AA7-B1214947D4C9}"/>
            </c:ext>
          </c:extLst>
        </c:ser>
        <c:ser>
          <c:idx val="28"/>
          <c:order val="28"/>
          <c:tx>
            <c:strRef>
              <c:f>'Cities Insights'!$A$30</c:f>
              <c:strCache>
                <c:ptCount val="1"/>
                <c:pt idx="0">
                  <c:v>Kozhikode</c:v>
                </c:pt>
              </c:strCache>
            </c:strRef>
          </c:tx>
          <c:spPr>
            <a:solidFill>
              <a:schemeClr val="accent5">
                <a:lumMod val="60000"/>
                <a:lumOff val="40000"/>
              </a:schemeClr>
            </a:solidFill>
            <a:ln>
              <a:noFill/>
            </a:ln>
            <a:effectLst/>
          </c:spPr>
          <c:invertIfNegative val="0"/>
          <c:cat>
            <c:strRef>
              <c:f>'Cities Insights'!$B$1</c:f>
              <c:strCache>
                <c:ptCount val="1"/>
                <c:pt idx="0">
                  <c:v>Death Rate</c:v>
                </c:pt>
              </c:strCache>
            </c:strRef>
          </c:cat>
          <c:val>
            <c:numRef>
              <c:f>'Cities Insights'!$B$30</c:f>
              <c:numCache>
                <c:formatCode>0.00</c:formatCode>
                <c:ptCount val="1"/>
                <c:pt idx="0">
                  <c:v>10.366441658630665</c:v>
                </c:pt>
              </c:numCache>
            </c:numRef>
          </c:val>
          <c:extLst>
            <c:ext xmlns:c16="http://schemas.microsoft.com/office/drawing/2014/chart" uri="{C3380CC4-5D6E-409C-BE32-E72D297353CC}">
              <c16:uniqueId val="{0000001C-0B5A-4FD3-9AA7-B1214947D4C9}"/>
            </c:ext>
          </c:extLst>
        </c:ser>
        <c:ser>
          <c:idx val="29"/>
          <c:order val="29"/>
          <c:tx>
            <c:strRef>
              <c:f>'Cities Insights'!$A$31</c:f>
              <c:strCache>
                <c:ptCount val="1"/>
                <c:pt idx="0">
                  <c:v>Lucknow</c:v>
                </c:pt>
              </c:strCache>
            </c:strRef>
          </c:tx>
          <c:spPr>
            <a:solidFill>
              <a:schemeClr val="accent6">
                <a:lumMod val="60000"/>
                <a:lumOff val="40000"/>
              </a:schemeClr>
            </a:solidFill>
            <a:ln>
              <a:noFill/>
            </a:ln>
            <a:effectLst/>
          </c:spPr>
          <c:invertIfNegative val="0"/>
          <c:cat>
            <c:strRef>
              <c:f>'Cities Insights'!$B$1</c:f>
              <c:strCache>
                <c:ptCount val="1"/>
                <c:pt idx="0">
                  <c:v>Death Rate</c:v>
                </c:pt>
              </c:strCache>
            </c:strRef>
          </c:cat>
          <c:val>
            <c:numRef>
              <c:f>'Cities Insights'!$B$31</c:f>
              <c:numCache>
                <c:formatCode>0.00</c:formatCode>
                <c:ptCount val="1"/>
                <c:pt idx="0">
                  <c:v>47.241379310344826</c:v>
                </c:pt>
              </c:numCache>
            </c:numRef>
          </c:val>
          <c:extLst>
            <c:ext xmlns:c16="http://schemas.microsoft.com/office/drawing/2014/chart" uri="{C3380CC4-5D6E-409C-BE32-E72D297353CC}">
              <c16:uniqueId val="{0000001D-0B5A-4FD3-9AA7-B1214947D4C9}"/>
            </c:ext>
          </c:extLst>
        </c:ser>
        <c:ser>
          <c:idx val="30"/>
          <c:order val="30"/>
          <c:tx>
            <c:strRef>
              <c:f>'Cities Insights'!$A$32</c:f>
              <c:strCache>
                <c:ptCount val="1"/>
                <c:pt idx="0">
                  <c:v>Ludhiana</c:v>
                </c:pt>
              </c:strCache>
            </c:strRef>
          </c:tx>
          <c:spPr>
            <a:solidFill>
              <a:schemeClr val="accent1">
                <a:lumMod val="50000"/>
              </a:schemeClr>
            </a:solidFill>
            <a:ln>
              <a:noFill/>
            </a:ln>
            <a:effectLst/>
          </c:spPr>
          <c:invertIfNegative val="0"/>
          <c:cat>
            <c:strRef>
              <c:f>'Cities Insights'!$B$1</c:f>
              <c:strCache>
                <c:ptCount val="1"/>
                <c:pt idx="0">
                  <c:v>Death Rate</c:v>
                </c:pt>
              </c:strCache>
            </c:strRef>
          </c:cat>
          <c:val>
            <c:numRef>
              <c:f>'Cities Insights'!$B$32</c:f>
              <c:numCache>
                <c:formatCode>0.00</c:formatCode>
                <c:ptCount val="1"/>
                <c:pt idx="0">
                  <c:v>77.944325481798714</c:v>
                </c:pt>
              </c:numCache>
            </c:numRef>
          </c:val>
          <c:extLst>
            <c:ext xmlns:c16="http://schemas.microsoft.com/office/drawing/2014/chart" uri="{C3380CC4-5D6E-409C-BE32-E72D297353CC}">
              <c16:uniqueId val="{0000001E-0B5A-4FD3-9AA7-B1214947D4C9}"/>
            </c:ext>
          </c:extLst>
        </c:ser>
        <c:ser>
          <c:idx val="31"/>
          <c:order val="31"/>
          <c:tx>
            <c:strRef>
              <c:f>'Cities Insights'!$A$33</c:f>
              <c:strCache>
                <c:ptCount val="1"/>
                <c:pt idx="0">
                  <c:v>Madurai</c:v>
                </c:pt>
              </c:strCache>
            </c:strRef>
          </c:tx>
          <c:spPr>
            <a:solidFill>
              <a:schemeClr val="accent2">
                <a:lumMod val="50000"/>
              </a:schemeClr>
            </a:solidFill>
            <a:ln>
              <a:noFill/>
            </a:ln>
            <a:effectLst/>
          </c:spPr>
          <c:invertIfNegative val="0"/>
          <c:cat>
            <c:strRef>
              <c:f>'Cities Insights'!$B$1</c:f>
              <c:strCache>
                <c:ptCount val="1"/>
                <c:pt idx="0">
                  <c:v>Death Rate</c:v>
                </c:pt>
              </c:strCache>
            </c:strRef>
          </c:cat>
          <c:val>
            <c:numRef>
              <c:f>'Cities Insights'!$B$33</c:f>
              <c:numCache>
                <c:formatCode>0.00</c:formatCode>
                <c:ptCount val="1"/>
                <c:pt idx="0">
                  <c:v>25.806451612903224</c:v>
                </c:pt>
              </c:numCache>
            </c:numRef>
          </c:val>
          <c:extLst>
            <c:ext xmlns:c16="http://schemas.microsoft.com/office/drawing/2014/chart" uri="{C3380CC4-5D6E-409C-BE32-E72D297353CC}">
              <c16:uniqueId val="{0000001F-0B5A-4FD3-9AA7-B1214947D4C9}"/>
            </c:ext>
          </c:extLst>
        </c:ser>
        <c:ser>
          <c:idx val="32"/>
          <c:order val="32"/>
          <c:tx>
            <c:strRef>
              <c:f>'Cities Insights'!$A$34</c:f>
              <c:strCache>
                <c:ptCount val="1"/>
                <c:pt idx="0">
                  <c:v>Malappuram</c:v>
                </c:pt>
              </c:strCache>
            </c:strRef>
          </c:tx>
          <c:spPr>
            <a:solidFill>
              <a:schemeClr val="accent3">
                <a:lumMod val="50000"/>
              </a:schemeClr>
            </a:solidFill>
            <a:ln>
              <a:noFill/>
            </a:ln>
            <a:effectLst/>
          </c:spPr>
          <c:invertIfNegative val="0"/>
          <c:cat>
            <c:strRef>
              <c:f>'Cities Insights'!$B$1</c:f>
              <c:strCache>
                <c:ptCount val="1"/>
                <c:pt idx="0">
                  <c:v>Death Rate</c:v>
                </c:pt>
              </c:strCache>
            </c:strRef>
          </c:cat>
          <c:val>
            <c:numRef>
              <c:f>'Cities Insights'!$B$34</c:f>
              <c:numCache>
                <c:formatCode>0.00</c:formatCode>
                <c:ptCount val="1"/>
                <c:pt idx="0">
                  <c:v>13.631156930126002</c:v>
                </c:pt>
              </c:numCache>
            </c:numRef>
          </c:val>
          <c:extLst>
            <c:ext xmlns:c16="http://schemas.microsoft.com/office/drawing/2014/chart" uri="{C3380CC4-5D6E-409C-BE32-E72D297353CC}">
              <c16:uniqueId val="{00000020-0B5A-4FD3-9AA7-B1214947D4C9}"/>
            </c:ext>
          </c:extLst>
        </c:ser>
        <c:ser>
          <c:idx val="33"/>
          <c:order val="33"/>
          <c:tx>
            <c:strRef>
              <c:f>'Cities Insights'!$A$35</c:f>
              <c:strCache>
                <c:ptCount val="1"/>
                <c:pt idx="0">
                  <c:v>Meerut</c:v>
                </c:pt>
              </c:strCache>
            </c:strRef>
          </c:tx>
          <c:spPr>
            <a:solidFill>
              <a:schemeClr val="accent4">
                <a:lumMod val="50000"/>
              </a:schemeClr>
            </a:solidFill>
            <a:ln>
              <a:noFill/>
            </a:ln>
            <a:effectLst/>
          </c:spPr>
          <c:invertIfNegative val="0"/>
          <c:cat>
            <c:strRef>
              <c:f>'Cities Insights'!$B$1</c:f>
              <c:strCache>
                <c:ptCount val="1"/>
                <c:pt idx="0">
                  <c:v>Death Rate</c:v>
                </c:pt>
              </c:strCache>
            </c:strRef>
          </c:cat>
          <c:val>
            <c:numRef>
              <c:f>'Cities Insights'!$B$35</c:f>
              <c:numCache>
                <c:formatCode>0.00</c:formatCode>
                <c:ptCount val="1"/>
                <c:pt idx="0">
                  <c:v>36.687631027253673</c:v>
                </c:pt>
              </c:numCache>
            </c:numRef>
          </c:val>
          <c:extLst>
            <c:ext xmlns:c16="http://schemas.microsoft.com/office/drawing/2014/chart" uri="{C3380CC4-5D6E-409C-BE32-E72D297353CC}">
              <c16:uniqueId val="{00000021-0B5A-4FD3-9AA7-B1214947D4C9}"/>
            </c:ext>
          </c:extLst>
        </c:ser>
        <c:ser>
          <c:idx val="34"/>
          <c:order val="34"/>
          <c:tx>
            <c:strRef>
              <c:f>'Cities Insights'!$A$36</c:f>
              <c:strCache>
                <c:ptCount val="1"/>
                <c:pt idx="0">
                  <c:v>Mumbai</c:v>
                </c:pt>
              </c:strCache>
            </c:strRef>
          </c:tx>
          <c:spPr>
            <a:solidFill>
              <a:schemeClr val="accent5">
                <a:lumMod val="50000"/>
              </a:schemeClr>
            </a:solidFill>
            <a:ln>
              <a:noFill/>
            </a:ln>
            <a:effectLst/>
          </c:spPr>
          <c:invertIfNegative val="0"/>
          <c:cat>
            <c:strRef>
              <c:f>'Cities Insights'!$B$1</c:f>
              <c:strCache>
                <c:ptCount val="1"/>
                <c:pt idx="0">
                  <c:v>Death Rate</c:v>
                </c:pt>
              </c:strCache>
            </c:strRef>
          </c:cat>
          <c:val>
            <c:numRef>
              <c:f>'Cities Insights'!$B$36</c:f>
              <c:numCache>
                <c:formatCode>0.00</c:formatCode>
                <c:ptCount val="1"/>
                <c:pt idx="0">
                  <c:v>100</c:v>
                </c:pt>
              </c:numCache>
            </c:numRef>
          </c:val>
          <c:extLst>
            <c:ext xmlns:c16="http://schemas.microsoft.com/office/drawing/2014/chart" uri="{C3380CC4-5D6E-409C-BE32-E72D297353CC}">
              <c16:uniqueId val="{00000022-0B5A-4FD3-9AA7-B1214947D4C9}"/>
            </c:ext>
          </c:extLst>
        </c:ser>
        <c:ser>
          <c:idx val="35"/>
          <c:order val="35"/>
          <c:tx>
            <c:strRef>
              <c:f>'Cities Insights'!$A$37</c:f>
              <c:strCache>
                <c:ptCount val="1"/>
                <c:pt idx="0">
                  <c:v>Nagpur</c:v>
                </c:pt>
              </c:strCache>
            </c:strRef>
          </c:tx>
          <c:spPr>
            <a:solidFill>
              <a:schemeClr val="accent6">
                <a:lumMod val="50000"/>
              </a:schemeClr>
            </a:solidFill>
            <a:ln>
              <a:noFill/>
            </a:ln>
            <a:effectLst/>
          </c:spPr>
          <c:invertIfNegative val="0"/>
          <c:cat>
            <c:strRef>
              <c:f>'Cities Insights'!$B$1</c:f>
              <c:strCache>
                <c:ptCount val="1"/>
                <c:pt idx="0">
                  <c:v>Death Rate</c:v>
                </c:pt>
              </c:strCache>
            </c:strRef>
          </c:cat>
          <c:val>
            <c:numRef>
              <c:f>'Cities Insights'!$B$37</c:f>
              <c:numCache>
                <c:formatCode>0.00</c:formatCode>
                <c:ptCount val="1"/>
                <c:pt idx="0">
                  <c:v>31.578947368421051</c:v>
                </c:pt>
              </c:numCache>
            </c:numRef>
          </c:val>
          <c:extLst>
            <c:ext xmlns:c16="http://schemas.microsoft.com/office/drawing/2014/chart" uri="{C3380CC4-5D6E-409C-BE32-E72D297353CC}">
              <c16:uniqueId val="{00000023-0B5A-4FD3-9AA7-B1214947D4C9}"/>
            </c:ext>
          </c:extLst>
        </c:ser>
        <c:ser>
          <c:idx val="36"/>
          <c:order val="36"/>
          <c:tx>
            <c:strRef>
              <c:f>'Cities Insights'!$A$38</c:f>
              <c:strCache>
                <c:ptCount val="1"/>
                <c:pt idx="0">
                  <c:v>Nasik</c:v>
                </c:pt>
              </c:strCache>
            </c:strRef>
          </c:tx>
          <c:spPr>
            <a:solidFill>
              <a:schemeClr val="accent1">
                <a:lumMod val="70000"/>
                <a:lumOff val="30000"/>
              </a:schemeClr>
            </a:solidFill>
            <a:ln>
              <a:noFill/>
            </a:ln>
            <a:effectLst/>
          </c:spPr>
          <c:invertIfNegative val="0"/>
          <c:cat>
            <c:strRef>
              <c:f>'Cities Insights'!$B$1</c:f>
              <c:strCache>
                <c:ptCount val="1"/>
                <c:pt idx="0">
                  <c:v>Death Rate</c:v>
                </c:pt>
              </c:strCache>
            </c:strRef>
          </c:cat>
          <c:val>
            <c:numRef>
              <c:f>'Cities Insights'!$B$38</c:f>
              <c:numCache>
                <c:formatCode>0.00</c:formatCode>
                <c:ptCount val="1"/>
                <c:pt idx="0">
                  <c:v>105.14018691588785</c:v>
                </c:pt>
              </c:numCache>
            </c:numRef>
          </c:val>
          <c:extLst>
            <c:ext xmlns:c16="http://schemas.microsoft.com/office/drawing/2014/chart" uri="{C3380CC4-5D6E-409C-BE32-E72D297353CC}">
              <c16:uniqueId val="{00000024-0B5A-4FD3-9AA7-B1214947D4C9}"/>
            </c:ext>
          </c:extLst>
        </c:ser>
        <c:ser>
          <c:idx val="37"/>
          <c:order val="37"/>
          <c:tx>
            <c:strRef>
              <c:f>'Cities Insights'!$A$39</c:f>
              <c:strCache>
                <c:ptCount val="1"/>
                <c:pt idx="0">
                  <c:v>Patna</c:v>
                </c:pt>
              </c:strCache>
            </c:strRef>
          </c:tx>
          <c:spPr>
            <a:solidFill>
              <a:schemeClr val="accent2">
                <a:lumMod val="70000"/>
                <a:lumOff val="30000"/>
              </a:schemeClr>
            </a:solidFill>
            <a:ln>
              <a:noFill/>
            </a:ln>
            <a:effectLst/>
          </c:spPr>
          <c:invertIfNegative val="0"/>
          <c:cat>
            <c:strRef>
              <c:f>'Cities Insights'!$B$1</c:f>
              <c:strCache>
                <c:ptCount val="1"/>
                <c:pt idx="0">
                  <c:v>Death Rate</c:v>
                </c:pt>
              </c:strCache>
            </c:strRef>
          </c:cat>
          <c:val>
            <c:numRef>
              <c:f>'Cities Insights'!$B$39</c:f>
              <c:numCache>
                <c:formatCode>0.00</c:formatCode>
                <c:ptCount val="1"/>
                <c:pt idx="0">
                  <c:v>72</c:v>
                </c:pt>
              </c:numCache>
            </c:numRef>
          </c:val>
          <c:extLst>
            <c:ext xmlns:c16="http://schemas.microsoft.com/office/drawing/2014/chart" uri="{C3380CC4-5D6E-409C-BE32-E72D297353CC}">
              <c16:uniqueId val="{00000025-0B5A-4FD3-9AA7-B1214947D4C9}"/>
            </c:ext>
          </c:extLst>
        </c:ser>
        <c:ser>
          <c:idx val="38"/>
          <c:order val="38"/>
          <c:tx>
            <c:strRef>
              <c:f>'Cities Insights'!$A$40</c:f>
              <c:strCache>
                <c:ptCount val="1"/>
                <c:pt idx="0">
                  <c:v>Prayagraj</c:v>
                </c:pt>
              </c:strCache>
            </c:strRef>
          </c:tx>
          <c:spPr>
            <a:solidFill>
              <a:schemeClr val="accent3">
                <a:lumMod val="70000"/>
                <a:lumOff val="30000"/>
              </a:schemeClr>
            </a:solidFill>
            <a:ln>
              <a:noFill/>
            </a:ln>
            <a:effectLst/>
          </c:spPr>
          <c:invertIfNegative val="0"/>
          <c:cat>
            <c:strRef>
              <c:f>'Cities Insights'!$B$1</c:f>
              <c:strCache>
                <c:ptCount val="1"/>
                <c:pt idx="0">
                  <c:v>Death Rate</c:v>
                </c:pt>
              </c:strCache>
            </c:strRef>
          </c:cat>
          <c:val>
            <c:numRef>
              <c:f>'Cities Insights'!$B$40</c:f>
              <c:numCache>
                <c:formatCode>0.00</c:formatCode>
                <c:ptCount val="1"/>
                <c:pt idx="0">
                  <c:v>44.014598540145982</c:v>
                </c:pt>
              </c:numCache>
            </c:numRef>
          </c:val>
          <c:extLst>
            <c:ext xmlns:c16="http://schemas.microsoft.com/office/drawing/2014/chart" uri="{C3380CC4-5D6E-409C-BE32-E72D297353CC}">
              <c16:uniqueId val="{00000026-0B5A-4FD3-9AA7-B1214947D4C9}"/>
            </c:ext>
          </c:extLst>
        </c:ser>
        <c:ser>
          <c:idx val="39"/>
          <c:order val="39"/>
          <c:tx>
            <c:strRef>
              <c:f>'Cities Insights'!$A$41</c:f>
              <c:strCache>
                <c:ptCount val="1"/>
                <c:pt idx="0">
                  <c:v>Pune</c:v>
                </c:pt>
              </c:strCache>
            </c:strRef>
          </c:tx>
          <c:spPr>
            <a:solidFill>
              <a:schemeClr val="accent4">
                <a:lumMod val="70000"/>
                <a:lumOff val="30000"/>
              </a:schemeClr>
            </a:solidFill>
            <a:ln>
              <a:noFill/>
            </a:ln>
            <a:effectLst/>
          </c:spPr>
          <c:invertIfNegative val="0"/>
          <c:cat>
            <c:strRef>
              <c:f>'Cities Insights'!$B$1</c:f>
              <c:strCache>
                <c:ptCount val="1"/>
                <c:pt idx="0">
                  <c:v>Death Rate</c:v>
                </c:pt>
              </c:strCache>
            </c:strRef>
          </c:cat>
          <c:val>
            <c:numRef>
              <c:f>'Cities Insights'!$B$41</c:f>
              <c:numCache>
                <c:formatCode>0.00</c:formatCode>
                <c:ptCount val="1"/>
                <c:pt idx="0">
                  <c:v>89.10891089108911</c:v>
                </c:pt>
              </c:numCache>
            </c:numRef>
          </c:val>
          <c:extLst>
            <c:ext xmlns:c16="http://schemas.microsoft.com/office/drawing/2014/chart" uri="{C3380CC4-5D6E-409C-BE32-E72D297353CC}">
              <c16:uniqueId val="{00000027-0B5A-4FD3-9AA7-B1214947D4C9}"/>
            </c:ext>
          </c:extLst>
        </c:ser>
        <c:ser>
          <c:idx val="40"/>
          <c:order val="40"/>
          <c:tx>
            <c:strRef>
              <c:f>'Cities Insights'!$A$42</c:f>
              <c:strCache>
                <c:ptCount val="1"/>
                <c:pt idx="0">
                  <c:v>Raipur</c:v>
                </c:pt>
              </c:strCache>
            </c:strRef>
          </c:tx>
          <c:spPr>
            <a:solidFill>
              <a:schemeClr val="accent5">
                <a:lumMod val="70000"/>
                <a:lumOff val="30000"/>
              </a:schemeClr>
            </a:solidFill>
            <a:ln>
              <a:noFill/>
            </a:ln>
            <a:effectLst/>
          </c:spPr>
          <c:invertIfNegative val="0"/>
          <c:cat>
            <c:strRef>
              <c:f>'Cities Insights'!$B$1</c:f>
              <c:strCache>
                <c:ptCount val="1"/>
                <c:pt idx="0">
                  <c:v>Death Rate</c:v>
                </c:pt>
              </c:strCache>
            </c:strRef>
          </c:cat>
          <c:val>
            <c:numRef>
              <c:f>'Cities Insights'!$B$42</c:f>
              <c:numCache>
                <c:formatCode>0.00</c:formatCode>
                <c:ptCount val="1"/>
                <c:pt idx="0">
                  <c:v>20.777988614800762</c:v>
                </c:pt>
              </c:numCache>
            </c:numRef>
          </c:val>
          <c:extLst>
            <c:ext xmlns:c16="http://schemas.microsoft.com/office/drawing/2014/chart" uri="{C3380CC4-5D6E-409C-BE32-E72D297353CC}">
              <c16:uniqueId val="{00000028-0B5A-4FD3-9AA7-B1214947D4C9}"/>
            </c:ext>
          </c:extLst>
        </c:ser>
        <c:ser>
          <c:idx val="41"/>
          <c:order val="41"/>
          <c:tx>
            <c:strRef>
              <c:f>'Cities Insights'!$A$43</c:f>
              <c:strCache>
                <c:ptCount val="1"/>
                <c:pt idx="0">
                  <c:v>Rajkot</c:v>
                </c:pt>
              </c:strCache>
            </c:strRef>
          </c:tx>
          <c:spPr>
            <a:solidFill>
              <a:schemeClr val="accent6">
                <a:lumMod val="70000"/>
                <a:lumOff val="30000"/>
              </a:schemeClr>
            </a:solidFill>
            <a:ln>
              <a:noFill/>
            </a:ln>
            <a:effectLst/>
          </c:spPr>
          <c:invertIfNegative val="0"/>
          <c:cat>
            <c:strRef>
              <c:f>'Cities Insights'!$B$1</c:f>
              <c:strCache>
                <c:ptCount val="1"/>
                <c:pt idx="0">
                  <c:v>Death Rate</c:v>
                </c:pt>
              </c:strCache>
            </c:strRef>
          </c:cat>
          <c:val>
            <c:numRef>
              <c:f>'Cities Insights'!$B$43</c:f>
              <c:numCache>
                <c:formatCode>0.00</c:formatCode>
                <c:ptCount val="1"/>
                <c:pt idx="0">
                  <c:v>31.898238747553815</c:v>
                </c:pt>
              </c:numCache>
            </c:numRef>
          </c:val>
          <c:extLst>
            <c:ext xmlns:c16="http://schemas.microsoft.com/office/drawing/2014/chart" uri="{C3380CC4-5D6E-409C-BE32-E72D297353CC}">
              <c16:uniqueId val="{00000029-0B5A-4FD3-9AA7-B1214947D4C9}"/>
            </c:ext>
          </c:extLst>
        </c:ser>
        <c:ser>
          <c:idx val="42"/>
          <c:order val="42"/>
          <c:tx>
            <c:strRef>
              <c:f>'Cities Insights'!$A$44</c:f>
              <c:strCache>
                <c:ptCount val="1"/>
                <c:pt idx="0">
                  <c:v>Ranchi</c:v>
                </c:pt>
              </c:strCache>
            </c:strRef>
          </c:tx>
          <c:spPr>
            <a:solidFill>
              <a:schemeClr val="accent1">
                <a:lumMod val="70000"/>
              </a:schemeClr>
            </a:solidFill>
            <a:ln>
              <a:noFill/>
            </a:ln>
            <a:effectLst/>
          </c:spPr>
          <c:invertIfNegative val="0"/>
          <c:cat>
            <c:strRef>
              <c:f>'Cities Insights'!$B$1</c:f>
              <c:strCache>
                <c:ptCount val="1"/>
                <c:pt idx="0">
                  <c:v>Death Rate</c:v>
                </c:pt>
              </c:strCache>
            </c:strRef>
          </c:cat>
          <c:val>
            <c:numRef>
              <c:f>'Cities Insights'!$B$44</c:f>
              <c:numCache>
                <c:formatCode>0.00</c:formatCode>
                <c:ptCount val="1"/>
                <c:pt idx="0">
                  <c:v>51.428571428571423</c:v>
                </c:pt>
              </c:numCache>
            </c:numRef>
          </c:val>
          <c:extLst>
            <c:ext xmlns:c16="http://schemas.microsoft.com/office/drawing/2014/chart" uri="{C3380CC4-5D6E-409C-BE32-E72D297353CC}">
              <c16:uniqueId val="{0000002A-0B5A-4FD3-9AA7-B1214947D4C9}"/>
            </c:ext>
          </c:extLst>
        </c:ser>
        <c:ser>
          <c:idx val="43"/>
          <c:order val="43"/>
          <c:tx>
            <c:strRef>
              <c:f>'Cities Insights'!$A$45</c:f>
              <c:strCache>
                <c:ptCount val="1"/>
                <c:pt idx="0">
                  <c:v>Srinagar</c:v>
                </c:pt>
              </c:strCache>
            </c:strRef>
          </c:tx>
          <c:spPr>
            <a:solidFill>
              <a:schemeClr val="accent2">
                <a:lumMod val="70000"/>
              </a:schemeClr>
            </a:solidFill>
            <a:ln>
              <a:noFill/>
            </a:ln>
            <a:effectLst/>
          </c:spPr>
          <c:invertIfNegative val="0"/>
          <c:cat>
            <c:strRef>
              <c:f>'Cities Insights'!$B$1</c:f>
              <c:strCache>
                <c:ptCount val="1"/>
                <c:pt idx="0">
                  <c:v>Death Rate</c:v>
                </c:pt>
              </c:strCache>
            </c:strRef>
          </c:cat>
          <c:val>
            <c:numRef>
              <c:f>'Cities Insights'!$B$45</c:f>
              <c:numCache>
                <c:formatCode>0.00</c:formatCode>
                <c:ptCount val="1"/>
                <c:pt idx="0">
                  <c:v>12.44131455399061</c:v>
                </c:pt>
              </c:numCache>
            </c:numRef>
          </c:val>
          <c:extLst>
            <c:ext xmlns:c16="http://schemas.microsoft.com/office/drawing/2014/chart" uri="{C3380CC4-5D6E-409C-BE32-E72D297353CC}">
              <c16:uniqueId val="{0000002B-0B5A-4FD3-9AA7-B1214947D4C9}"/>
            </c:ext>
          </c:extLst>
        </c:ser>
        <c:ser>
          <c:idx val="44"/>
          <c:order val="44"/>
          <c:tx>
            <c:strRef>
              <c:f>'Cities Insights'!$A$46</c:f>
              <c:strCache>
                <c:ptCount val="1"/>
                <c:pt idx="0">
                  <c:v>Surat</c:v>
                </c:pt>
              </c:strCache>
            </c:strRef>
          </c:tx>
          <c:spPr>
            <a:solidFill>
              <a:schemeClr val="accent3">
                <a:lumMod val="70000"/>
              </a:schemeClr>
            </a:solidFill>
            <a:ln>
              <a:noFill/>
            </a:ln>
            <a:effectLst/>
          </c:spPr>
          <c:invertIfNegative val="0"/>
          <c:cat>
            <c:strRef>
              <c:f>'Cities Insights'!$B$1</c:f>
              <c:strCache>
                <c:ptCount val="1"/>
                <c:pt idx="0">
                  <c:v>Death Rate</c:v>
                </c:pt>
              </c:strCache>
            </c:strRef>
          </c:cat>
          <c:val>
            <c:numRef>
              <c:f>'Cities Insights'!$B$46</c:f>
              <c:numCache>
                <c:formatCode>0.00</c:formatCode>
                <c:ptCount val="1"/>
                <c:pt idx="0">
                  <c:v>45.897079276773297</c:v>
                </c:pt>
              </c:numCache>
            </c:numRef>
          </c:val>
          <c:extLst>
            <c:ext xmlns:c16="http://schemas.microsoft.com/office/drawing/2014/chart" uri="{C3380CC4-5D6E-409C-BE32-E72D297353CC}">
              <c16:uniqueId val="{0000002C-0B5A-4FD3-9AA7-B1214947D4C9}"/>
            </c:ext>
          </c:extLst>
        </c:ser>
        <c:ser>
          <c:idx val="45"/>
          <c:order val="45"/>
          <c:tx>
            <c:strRef>
              <c:f>'Cities Insights'!$A$47</c:f>
              <c:strCache>
                <c:ptCount val="1"/>
                <c:pt idx="0">
                  <c:v>Thiruvananthapuram</c:v>
                </c:pt>
              </c:strCache>
            </c:strRef>
          </c:tx>
          <c:spPr>
            <a:solidFill>
              <a:schemeClr val="accent4">
                <a:lumMod val="70000"/>
              </a:schemeClr>
            </a:solidFill>
            <a:ln>
              <a:noFill/>
            </a:ln>
            <a:effectLst/>
          </c:spPr>
          <c:invertIfNegative val="0"/>
          <c:cat>
            <c:strRef>
              <c:f>'Cities Insights'!$B$1</c:f>
              <c:strCache>
                <c:ptCount val="1"/>
                <c:pt idx="0">
                  <c:v>Death Rate</c:v>
                </c:pt>
              </c:strCache>
            </c:strRef>
          </c:cat>
          <c:val>
            <c:numRef>
              <c:f>'Cities Insights'!$B$47</c:f>
              <c:numCache>
                <c:formatCode>0.00</c:formatCode>
                <c:ptCount val="1"/>
                <c:pt idx="0">
                  <c:v>10.255018990775909</c:v>
                </c:pt>
              </c:numCache>
            </c:numRef>
          </c:val>
          <c:extLst>
            <c:ext xmlns:c16="http://schemas.microsoft.com/office/drawing/2014/chart" uri="{C3380CC4-5D6E-409C-BE32-E72D297353CC}">
              <c16:uniqueId val="{0000002D-0B5A-4FD3-9AA7-B1214947D4C9}"/>
            </c:ext>
          </c:extLst>
        </c:ser>
        <c:ser>
          <c:idx val="46"/>
          <c:order val="46"/>
          <c:tx>
            <c:strRef>
              <c:f>'Cities Insights'!$A$48</c:f>
              <c:strCache>
                <c:ptCount val="1"/>
                <c:pt idx="0">
                  <c:v>Thrissur</c:v>
                </c:pt>
              </c:strCache>
            </c:strRef>
          </c:tx>
          <c:spPr>
            <a:solidFill>
              <a:schemeClr val="accent5">
                <a:lumMod val="70000"/>
              </a:schemeClr>
            </a:solidFill>
            <a:ln>
              <a:noFill/>
            </a:ln>
            <a:effectLst/>
          </c:spPr>
          <c:invertIfNegative val="0"/>
          <c:cat>
            <c:strRef>
              <c:f>'Cities Insights'!$B$1</c:f>
              <c:strCache>
                <c:ptCount val="1"/>
                <c:pt idx="0">
                  <c:v>Death Rate</c:v>
                </c:pt>
              </c:strCache>
            </c:strRef>
          </c:cat>
          <c:val>
            <c:numRef>
              <c:f>'Cities Insights'!$B$48</c:f>
              <c:numCache>
                <c:formatCode>0.00</c:formatCode>
                <c:ptCount val="1"/>
                <c:pt idx="0">
                  <c:v>8.8458298230834043</c:v>
                </c:pt>
              </c:numCache>
            </c:numRef>
          </c:val>
          <c:extLst>
            <c:ext xmlns:c16="http://schemas.microsoft.com/office/drawing/2014/chart" uri="{C3380CC4-5D6E-409C-BE32-E72D297353CC}">
              <c16:uniqueId val="{0000002E-0B5A-4FD3-9AA7-B1214947D4C9}"/>
            </c:ext>
          </c:extLst>
        </c:ser>
        <c:ser>
          <c:idx val="47"/>
          <c:order val="47"/>
          <c:tx>
            <c:strRef>
              <c:f>'Cities Insights'!$A$49</c:f>
              <c:strCache>
                <c:ptCount val="1"/>
                <c:pt idx="0">
                  <c:v>Tiruchirappalli</c:v>
                </c:pt>
              </c:strCache>
            </c:strRef>
          </c:tx>
          <c:spPr>
            <a:solidFill>
              <a:schemeClr val="accent6">
                <a:lumMod val="70000"/>
              </a:schemeClr>
            </a:solidFill>
            <a:ln>
              <a:noFill/>
            </a:ln>
            <a:effectLst/>
          </c:spPr>
          <c:invertIfNegative val="0"/>
          <c:cat>
            <c:strRef>
              <c:f>'Cities Insights'!$B$1</c:f>
              <c:strCache>
                <c:ptCount val="1"/>
                <c:pt idx="0">
                  <c:v>Death Rate</c:v>
                </c:pt>
              </c:strCache>
            </c:strRef>
          </c:cat>
          <c:val>
            <c:numRef>
              <c:f>'Cities Insights'!$B$49</c:f>
              <c:numCache>
                <c:formatCode>0.00</c:formatCode>
                <c:ptCount val="1"/>
                <c:pt idx="0">
                  <c:v>27.490774907749078</c:v>
                </c:pt>
              </c:numCache>
            </c:numRef>
          </c:val>
          <c:extLst>
            <c:ext xmlns:c16="http://schemas.microsoft.com/office/drawing/2014/chart" uri="{C3380CC4-5D6E-409C-BE32-E72D297353CC}">
              <c16:uniqueId val="{0000002F-0B5A-4FD3-9AA7-B1214947D4C9}"/>
            </c:ext>
          </c:extLst>
        </c:ser>
        <c:ser>
          <c:idx val="48"/>
          <c:order val="48"/>
          <c:tx>
            <c:strRef>
              <c:f>'Cities Insights'!$A$50</c:f>
              <c:strCache>
                <c:ptCount val="1"/>
                <c:pt idx="0">
                  <c:v>Vadodara</c:v>
                </c:pt>
              </c:strCache>
            </c:strRef>
          </c:tx>
          <c:spPr>
            <a:solidFill>
              <a:schemeClr val="accent1">
                <a:lumMod val="50000"/>
                <a:lumOff val="50000"/>
              </a:schemeClr>
            </a:solidFill>
            <a:ln>
              <a:noFill/>
            </a:ln>
            <a:effectLst/>
          </c:spPr>
          <c:invertIfNegative val="0"/>
          <c:cat>
            <c:strRef>
              <c:f>'Cities Insights'!$B$1</c:f>
              <c:strCache>
                <c:ptCount val="1"/>
                <c:pt idx="0">
                  <c:v>Death Rate</c:v>
                </c:pt>
              </c:strCache>
            </c:strRef>
          </c:cat>
          <c:val>
            <c:numRef>
              <c:f>'Cities Insights'!$B$50</c:f>
              <c:numCache>
                <c:formatCode>0.00</c:formatCode>
                <c:ptCount val="1"/>
                <c:pt idx="0">
                  <c:v>38.509316770186338</c:v>
                </c:pt>
              </c:numCache>
            </c:numRef>
          </c:val>
          <c:extLst>
            <c:ext xmlns:c16="http://schemas.microsoft.com/office/drawing/2014/chart" uri="{C3380CC4-5D6E-409C-BE32-E72D297353CC}">
              <c16:uniqueId val="{00000030-0B5A-4FD3-9AA7-B1214947D4C9}"/>
            </c:ext>
          </c:extLst>
        </c:ser>
        <c:ser>
          <c:idx val="49"/>
          <c:order val="49"/>
          <c:tx>
            <c:strRef>
              <c:f>'Cities Insights'!$A$51</c:f>
              <c:strCache>
                <c:ptCount val="1"/>
                <c:pt idx="0">
                  <c:v>Varanasi</c:v>
                </c:pt>
              </c:strCache>
            </c:strRef>
          </c:tx>
          <c:spPr>
            <a:solidFill>
              <a:schemeClr val="accent2">
                <a:lumMod val="50000"/>
                <a:lumOff val="50000"/>
              </a:schemeClr>
            </a:solidFill>
            <a:ln>
              <a:noFill/>
            </a:ln>
            <a:effectLst/>
          </c:spPr>
          <c:invertIfNegative val="0"/>
          <c:cat>
            <c:strRef>
              <c:f>'Cities Insights'!$B$1</c:f>
              <c:strCache>
                <c:ptCount val="1"/>
                <c:pt idx="0">
                  <c:v>Death Rate</c:v>
                </c:pt>
              </c:strCache>
            </c:strRef>
          </c:cat>
          <c:val>
            <c:numRef>
              <c:f>'Cities Insights'!$B$51</c:f>
              <c:numCache>
                <c:formatCode>0.00</c:formatCode>
                <c:ptCount val="1"/>
                <c:pt idx="0">
                  <c:v>107.40740740740742</c:v>
                </c:pt>
              </c:numCache>
            </c:numRef>
          </c:val>
          <c:extLst>
            <c:ext xmlns:c16="http://schemas.microsoft.com/office/drawing/2014/chart" uri="{C3380CC4-5D6E-409C-BE32-E72D297353CC}">
              <c16:uniqueId val="{00000031-0B5A-4FD3-9AA7-B1214947D4C9}"/>
            </c:ext>
          </c:extLst>
        </c:ser>
        <c:ser>
          <c:idx val="50"/>
          <c:order val="50"/>
          <c:tx>
            <c:strRef>
              <c:f>'Cities Insights'!$A$52</c:f>
              <c:strCache>
                <c:ptCount val="1"/>
                <c:pt idx="0">
                  <c:v>Vasai Virar</c:v>
                </c:pt>
              </c:strCache>
            </c:strRef>
          </c:tx>
          <c:spPr>
            <a:solidFill>
              <a:schemeClr val="accent3">
                <a:lumMod val="50000"/>
                <a:lumOff val="50000"/>
              </a:schemeClr>
            </a:solidFill>
            <a:ln>
              <a:noFill/>
            </a:ln>
            <a:effectLst/>
          </c:spPr>
          <c:invertIfNegative val="0"/>
          <c:cat>
            <c:strRef>
              <c:f>'Cities Insights'!$B$1</c:f>
              <c:strCache>
                <c:ptCount val="1"/>
                <c:pt idx="0">
                  <c:v>Death Rate</c:v>
                </c:pt>
              </c:strCache>
            </c:strRef>
          </c:cat>
          <c:val>
            <c:numRef>
              <c:f>'Cities Insights'!$B$52</c:f>
              <c:numCache>
                <c:formatCode>0.00</c:formatCode>
                <c:ptCount val="1"/>
                <c:pt idx="0">
                  <c:v>48.245614035087719</c:v>
                </c:pt>
              </c:numCache>
            </c:numRef>
          </c:val>
          <c:extLst>
            <c:ext xmlns:c16="http://schemas.microsoft.com/office/drawing/2014/chart" uri="{C3380CC4-5D6E-409C-BE32-E72D297353CC}">
              <c16:uniqueId val="{00000032-0B5A-4FD3-9AA7-B1214947D4C9}"/>
            </c:ext>
          </c:extLst>
        </c:ser>
        <c:ser>
          <c:idx val="51"/>
          <c:order val="51"/>
          <c:tx>
            <c:strRef>
              <c:f>'Cities Insights'!$A$53</c:f>
              <c:strCache>
                <c:ptCount val="1"/>
                <c:pt idx="0">
                  <c:v>Vijayawada</c:v>
                </c:pt>
              </c:strCache>
            </c:strRef>
          </c:tx>
          <c:spPr>
            <a:solidFill>
              <a:schemeClr val="accent4">
                <a:lumMod val="50000"/>
                <a:lumOff val="50000"/>
              </a:schemeClr>
            </a:solidFill>
            <a:ln>
              <a:noFill/>
            </a:ln>
            <a:effectLst/>
          </c:spPr>
          <c:invertIfNegative val="0"/>
          <c:cat>
            <c:strRef>
              <c:f>'Cities Insights'!$B$1</c:f>
              <c:strCache>
                <c:ptCount val="1"/>
                <c:pt idx="0">
                  <c:v>Death Rate</c:v>
                </c:pt>
              </c:strCache>
            </c:strRef>
          </c:cat>
          <c:val>
            <c:numRef>
              <c:f>'Cities Insights'!$B$53</c:f>
              <c:numCache>
                <c:formatCode>0.00</c:formatCode>
                <c:ptCount val="1"/>
                <c:pt idx="0">
                  <c:v>27.090084251458197</c:v>
                </c:pt>
              </c:numCache>
            </c:numRef>
          </c:val>
          <c:extLst>
            <c:ext xmlns:c16="http://schemas.microsoft.com/office/drawing/2014/chart" uri="{C3380CC4-5D6E-409C-BE32-E72D297353CC}">
              <c16:uniqueId val="{00000033-0B5A-4FD3-9AA7-B1214947D4C9}"/>
            </c:ext>
          </c:extLst>
        </c:ser>
        <c:ser>
          <c:idx val="52"/>
          <c:order val="52"/>
          <c:tx>
            <c:strRef>
              <c:f>'Cities Insights'!$A$54</c:f>
              <c:strCache>
                <c:ptCount val="1"/>
                <c:pt idx="0">
                  <c:v>Vishakhapatnam</c:v>
                </c:pt>
              </c:strCache>
            </c:strRef>
          </c:tx>
          <c:spPr>
            <a:solidFill>
              <a:schemeClr val="accent5">
                <a:lumMod val="50000"/>
                <a:lumOff val="50000"/>
              </a:schemeClr>
            </a:solidFill>
            <a:ln>
              <a:noFill/>
            </a:ln>
            <a:effectLst/>
          </c:spPr>
          <c:invertIfNegative val="0"/>
          <c:cat>
            <c:strRef>
              <c:f>'Cities Insights'!$B$1</c:f>
              <c:strCache>
                <c:ptCount val="1"/>
                <c:pt idx="0">
                  <c:v>Death Rate</c:v>
                </c:pt>
              </c:strCache>
            </c:strRef>
          </c:cat>
          <c:val>
            <c:numRef>
              <c:f>'Cities Insights'!$B$54</c:f>
              <c:numCache>
                <c:formatCode>0.00</c:formatCode>
                <c:ptCount val="1"/>
                <c:pt idx="0">
                  <c:v>26.479289940828405</c:v>
                </c:pt>
              </c:numCache>
            </c:numRef>
          </c:val>
          <c:extLst>
            <c:ext xmlns:c16="http://schemas.microsoft.com/office/drawing/2014/chart" uri="{C3380CC4-5D6E-409C-BE32-E72D297353CC}">
              <c16:uniqueId val="{00000034-0B5A-4FD3-9AA7-B1214947D4C9}"/>
            </c:ext>
          </c:extLst>
        </c:ser>
        <c:dLbls>
          <c:showLegendKey val="0"/>
          <c:showVal val="0"/>
          <c:showCatName val="0"/>
          <c:showSerName val="0"/>
          <c:showPercent val="0"/>
          <c:showBubbleSize val="0"/>
        </c:dLbls>
        <c:gapWidth val="219"/>
        <c:overlap val="-27"/>
        <c:axId val="65662672"/>
        <c:axId val="65658352"/>
      </c:barChart>
      <c:catAx>
        <c:axId val="65662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658352"/>
        <c:crosses val="autoZero"/>
        <c:auto val="1"/>
        <c:lblAlgn val="ctr"/>
        <c:lblOffset val="100"/>
        <c:noMultiLvlLbl val="0"/>
      </c:catAx>
      <c:valAx>
        <c:axId val="65658352"/>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5662672"/>
        <c:crosses val="autoZero"/>
        <c:crossBetween val="between"/>
      </c:valAx>
      <c:spPr>
        <a:noFill/>
        <a:ln>
          <a:noFill/>
        </a:ln>
        <a:effectLst/>
      </c:spPr>
    </c:plotArea>
    <c:legend>
      <c:legendPos val="b"/>
      <c:legendEntry>
        <c:idx val="36"/>
        <c:delete val="1"/>
      </c:legendEntry>
      <c:legendEntry>
        <c:idx val="49"/>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'Cities (1)'!$Q$1</c:f>
              <c:strCache>
                <c:ptCount val="1"/>
                <c:pt idx="0">
                  <c:v>Death Rate</c:v>
                </c:pt>
              </c:strCache>
            </c:strRef>
          </c:tx>
          <c:spPr>
            <a:solidFill>
              <a:schemeClr val="accent1"/>
            </a:solidFill>
            <a:ln>
              <a:noFill/>
            </a:ln>
            <a:effectLst/>
            <a:sp3d/>
          </c:spPr>
          <c:invertIfNegative val="0"/>
          <c:cat>
            <c:strRef>
              <c:f>'Cities (1)'!$P$2:$P$6</c:f>
              <c:strCache>
                <c:ptCount val="5"/>
                <c:pt idx="0">
                  <c:v>Varanasi</c:v>
                </c:pt>
                <c:pt idx="1">
                  <c:v>Nasik</c:v>
                </c:pt>
                <c:pt idx="2">
                  <c:v>Mumbai</c:v>
                </c:pt>
                <c:pt idx="3">
                  <c:v>Agra</c:v>
                </c:pt>
                <c:pt idx="4">
                  <c:v>Pune</c:v>
                </c:pt>
              </c:strCache>
            </c:strRef>
          </c:cat>
          <c:val>
            <c:numRef>
              <c:f>'Cities (1)'!$Q$2:$Q$6</c:f>
              <c:numCache>
                <c:formatCode>General</c:formatCode>
                <c:ptCount val="5"/>
                <c:pt idx="0">
                  <c:v>2103</c:v>
                </c:pt>
                <c:pt idx="1">
                  <c:v>918</c:v>
                </c:pt>
                <c:pt idx="2">
                  <c:v>795</c:v>
                </c:pt>
                <c:pt idx="3">
                  <c:v>772</c:v>
                </c:pt>
                <c:pt idx="4">
                  <c:v>756</c:v>
                </c:pt>
              </c:numCache>
            </c:numRef>
          </c:val>
          <c:extLst>
            <c:ext xmlns:c16="http://schemas.microsoft.com/office/drawing/2014/chart" uri="{C3380CC4-5D6E-409C-BE32-E72D297353CC}">
              <c16:uniqueId val="{00000000-53E4-4F5A-9719-32B871384542}"/>
            </c:ext>
          </c:extLst>
        </c:ser>
        <c:dLbls>
          <c:showLegendKey val="0"/>
          <c:showVal val="0"/>
          <c:showCatName val="0"/>
          <c:showSerName val="0"/>
          <c:showPercent val="0"/>
          <c:showBubbleSize val="0"/>
        </c:dLbls>
        <c:gapWidth val="150"/>
        <c:shape val="box"/>
        <c:axId val="700459256"/>
        <c:axId val="700471856"/>
        <c:axId val="0"/>
      </c:bar3DChart>
      <c:catAx>
        <c:axId val="700459256"/>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0471856"/>
        <c:crosses val="autoZero"/>
        <c:auto val="1"/>
        <c:lblAlgn val="ctr"/>
        <c:lblOffset val="100"/>
        <c:noMultiLvlLbl val="0"/>
      </c:catAx>
      <c:valAx>
        <c:axId val="700471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004592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title>
      <c:overlay val="0"/>
      <c:spPr>
        <a:noFill/>
        <a:ln>
          <a:noFill/>
        </a:ln>
        <a:effectLst/>
      </c:spPr>
      <c:txPr>
        <a:bodyPr rot="0" spcFirstLastPara="1" vertOverflow="ellipsis" vert="horz" wrap="square" anchor="ctr" anchorCtr="1"/>
        <a:lstStyle/>
        <a:p>
          <a:pPr>
            <a:defRPr sz="1400"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1"/>
          <c:order val="0"/>
          <c:tx>
            <c:strRef>
              <c:f>Sheet1!$B$1</c:f>
              <c:strCache>
                <c:ptCount val="1"/>
                <c:pt idx="0">
                  <c:v>Value</c:v>
                </c:pt>
              </c:strCache>
            </c:strRef>
          </c:tx>
          <c:dPt>
            <c:idx val="0"/>
            <c:bubble3D val="0"/>
            <c:spPr>
              <a:solidFill>
                <a:schemeClr val="accent4">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4066-42DC-9387-AD4484BC5F14}"/>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4066-42DC-9387-AD4484BC5F14}"/>
              </c:ext>
            </c:extLst>
          </c:dPt>
          <c:dPt>
            <c:idx val="2"/>
            <c:bubble3D val="0"/>
            <c:spPr>
              <a:solidFill>
                <a:schemeClr val="accent4">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5-4066-42DC-9387-AD4484BC5F14}"/>
              </c:ext>
            </c:extLst>
          </c:dPt>
          <c:dLbls>
            <c:dLbl>
              <c:idx val="2"/>
              <c:layout>
                <c:manualLayout>
                  <c:x val="0.12948468941382327"/>
                  <c:y val="-9.0987532808398955E-2"/>
                </c:manualLayout>
              </c:layout>
              <c:dLblPos val="bestFit"/>
              <c:showLegendKey val="0"/>
              <c:showVal val="1"/>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066-42DC-9387-AD4484BC5F1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Mean</c:v>
                </c:pt>
                <c:pt idx="1">
                  <c:v>Minimum</c:v>
                </c:pt>
                <c:pt idx="2">
                  <c:v>Maximum</c:v>
                </c:pt>
              </c:strCache>
            </c:strRef>
          </c:cat>
          <c:val>
            <c:numRef>
              <c:f>Sheet1!$B$2:$B$4</c:f>
              <c:numCache>
                <c:formatCode>General</c:formatCode>
                <c:ptCount val="3"/>
                <c:pt idx="0">
                  <c:v>1287.47</c:v>
                </c:pt>
                <c:pt idx="1">
                  <c:v>117</c:v>
                </c:pt>
                <c:pt idx="2">
                  <c:v>6183</c:v>
                </c:pt>
              </c:numCache>
            </c:numRef>
          </c:val>
          <c:extLst>
            <c:ext xmlns:c16="http://schemas.microsoft.com/office/drawing/2014/chart" uri="{C3380CC4-5D6E-409C-BE32-E72D297353CC}">
              <c16:uniqueId val="{00000006-4066-42DC-9387-AD4484BC5F14}"/>
            </c:ext>
          </c:extLst>
        </c:ser>
        <c:ser>
          <c:idx val="0"/>
          <c:order val="1"/>
          <c:tx>
            <c:strRef>
              <c:f>Sheet1!$B$1</c:f>
              <c:strCache>
                <c:ptCount val="1"/>
                <c:pt idx="0">
                  <c:v>Value</c:v>
                </c:pt>
              </c:strCache>
            </c:strRef>
          </c:tx>
          <c:dPt>
            <c:idx val="0"/>
            <c:bubble3D val="0"/>
            <c:spPr>
              <a:solidFill>
                <a:schemeClr val="accent4">
                  <a:shade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8-4066-42DC-9387-AD4484BC5F14}"/>
              </c:ext>
            </c:extLst>
          </c:dPt>
          <c:dPt>
            <c:idx val="1"/>
            <c:bubble3D val="0"/>
            <c:spPr>
              <a:solidFill>
                <a:schemeClr val="accent4"/>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A-4066-42DC-9387-AD4484BC5F14}"/>
              </c:ext>
            </c:extLst>
          </c:dPt>
          <c:dPt>
            <c:idx val="2"/>
            <c:bubble3D val="0"/>
            <c:spPr>
              <a:solidFill>
                <a:schemeClr val="accent4">
                  <a:tint val="65000"/>
                </a:schemeClr>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C-4066-42DC-9387-AD4484BC5F14}"/>
              </c:ext>
            </c:extLst>
          </c:dPt>
          <c:dLbls>
            <c:dLbl>
              <c:idx val="1"/>
              <c:tx>
                <c:rich>
                  <a:bodyPr/>
                  <a:lstStyle/>
                  <a:p>
                    <a:fld id="{CF8A43D8-C300-4FFF-92C9-3EE67E113E9B}" type="VALUE">
                      <a:rPr lang="en-US"/>
                      <a:pPr/>
                      <a:t>[VALUE]</a:t>
                    </a:fld>
                    <a:r>
                      <a:rPr lang="en-US"/>
                      <a:t>, </a:t>
                    </a:r>
                    <a:fld id="{4B08A7DF-E2ED-4887-8E93-F11D7D928322}" type="PERCENTAGE">
                      <a:rPr lang="en-US"/>
                      <a:pPr/>
                      <a:t>[PERCENTAGE]</a:t>
                    </a:fld>
                    <a:endParaRPr lang="en-US"/>
                  </a:p>
                </c:rich>
              </c:tx>
              <c:dLblPos val="inEnd"/>
              <c:showLegendKey val="0"/>
              <c:showVal val="1"/>
              <c:showCatName val="0"/>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A-4066-42DC-9387-AD4484BC5F14}"/>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en-US"/>
              </a:p>
            </c:txPr>
            <c:dLblPos val="inEnd"/>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Sheet1!$A$2:$A$4</c:f>
              <c:strCache>
                <c:ptCount val="3"/>
                <c:pt idx="0">
                  <c:v>Mean</c:v>
                </c:pt>
                <c:pt idx="1">
                  <c:v>Minimum</c:v>
                </c:pt>
                <c:pt idx="2">
                  <c:v>Maximum</c:v>
                </c:pt>
              </c:strCache>
            </c:strRef>
          </c:cat>
          <c:val>
            <c:numRef>
              <c:f>Sheet1!$B$2:$B$4</c:f>
              <c:numCache>
                <c:formatCode>General</c:formatCode>
                <c:ptCount val="3"/>
                <c:pt idx="0">
                  <c:v>1287.47</c:v>
                </c:pt>
                <c:pt idx="1">
                  <c:v>117</c:v>
                </c:pt>
                <c:pt idx="2">
                  <c:v>6183</c:v>
                </c:pt>
              </c:numCache>
            </c:numRef>
          </c:val>
          <c:extLst>
            <c:ext xmlns:c16="http://schemas.microsoft.com/office/drawing/2014/chart" uri="{C3380CC4-5D6E-409C-BE32-E72D297353CC}">
              <c16:uniqueId val="{0000000D-4066-42DC-9387-AD4484BC5F14}"/>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States!$N$2:$N$29</cx:f>
        <cx:lvl ptCount="28" formatCode="General">
          <cx:pt idx="0">9330</cx:pt>
          <cx:pt idx="1">152</cx:pt>
          <cx:pt idx="2">3775</cx:pt>
          <cx:pt idx="3">10397</cx:pt>
          <cx:pt idx="4">6323</cx:pt>
          <cx:pt idx="5">328</cx:pt>
          <cx:pt idx="6">8417</cx:pt>
          <cx:pt idx="7">6424</cx:pt>
          <cx:pt idx="8">979</cx:pt>
          <cx:pt idx="9">4251</cx:pt>
          <cx:pt idx="10">11705</cx:pt>
          <cx:pt idx="11">4696</cx:pt>
          <cx:pt idx="12">15432</cx:pt>
          <cx:pt idx="13">18893</cx:pt>
          <cx:pt idx="14">129</cx:pt>
          <cx:pt idx="15">162</cx:pt>
          <cx:pt idx="16">83</cx:pt>
          <cx:pt idx="17">27</cx:pt>
          <cx:pt idx="18">5497</cx:pt>
          <cx:pt idx="19">5602</cx:pt>
          <cx:pt idx="20">12046</cx:pt>
          <cx:pt idx="21">98</cx:pt>
          <cx:pt idx="22">19717</cx:pt>
          <cx:pt idx="23">8184</cx:pt>
          <cx:pt idx="24">270</cx:pt>
          <cx:pt idx="25">28615</cx:pt>
          <cx:pt idx="26">1117</cx:pt>
          <cx:pt idx="27">8216</cx:pt>
        </cx:lvl>
      </cx:numDim>
    </cx:data>
  </cx:chartData>
  <cx:chart>
    <cx:title pos="t" align="ctr" overlay="0">
      <cx:tx>
        <cx:txData>
          <cx:v>Traffic Accident Deaths</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Aptos" panose="02110004020202020204"/>
            </a:rPr>
            <a:t>Traffic Accident Deaths</a:t>
          </a:r>
        </a:p>
      </cx:txPr>
    </cx:title>
    <cx:plotArea>
      <cx:plotAreaRegion>
        <cx:series layoutId="boxWhisker" uniqueId="{E275F0D3-D406-474C-BFAE-D6A9CAC8C9F4}">
          <cx:tx>
            <cx:txData>
              <cx:f>States!$N$1</cx:f>
              <cx:v>Total Traffic Accidents - Died</cx:v>
            </cx:txData>
          </cx:tx>
          <cx:dataLabels>
            <cx:visibility seriesName="0" categoryName="0" value="1"/>
          </cx:dataLabels>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withinLinear" id="17">
  <a:schemeClr val="accent4"/>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3E57F5-C815-4865-A131-E8C5DB15ED86}" type="doc">
      <dgm:prSet loTypeId="urn:microsoft.com/office/officeart/2005/8/layout/matrix1" loCatId="matrix" qsTypeId="urn:microsoft.com/office/officeart/2005/8/quickstyle/simple3" qsCatId="simple" csTypeId="urn:microsoft.com/office/officeart/2005/8/colors/accent1_2" csCatId="accent1" phldr="1"/>
      <dgm:spPr/>
      <dgm:t>
        <a:bodyPr/>
        <a:lstStyle/>
        <a:p>
          <a:endParaRPr lang="en-IN"/>
        </a:p>
      </dgm:t>
    </dgm:pt>
    <dgm:pt modelId="{8981A791-8EA8-473E-996B-A27B1D4CD502}">
      <dgm:prSet phldrT="[Text]" phldr="0"/>
      <dgm:spPr/>
      <dgm:t>
        <a:bodyPr/>
        <a:lstStyle/>
        <a:p>
          <a:r>
            <a:rPr lang="en-US" dirty="0"/>
            <a:t>Objectives</a:t>
          </a:r>
          <a:endParaRPr lang="en-IN" dirty="0"/>
        </a:p>
      </dgm:t>
    </dgm:pt>
    <dgm:pt modelId="{C138D706-F581-4BC6-97F2-365A745B3FCF}" type="parTrans" cxnId="{F9B4F9EA-5F36-4CB5-B0F9-7525B8F64899}">
      <dgm:prSet/>
      <dgm:spPr/>
      <dgm:t>
        <a:bodyPr/>
        <a:lstStyle/>
        <a:p>
          <a:endParaRPr lang="en-IN"/>
        </a:p>
      </dgm:t>
    </dgm:pt>
    <dgm:pt modelId="{E75C361D-FD31-4C07-8744-AC329C95F518}" type="sibTrans" cxnId="{F9B4F9EA-5F36-4CB5-B0F9-7525B8F64899}">
      <dgm:prSet/>
      <dgm:spPr/>
      <dgm:t>
        <a:bodyPr/>
        <a:lstStyle/>
        <a:p>
          <a:endParaRPr lang="en-IN"/>
        </a:p>
      </dgm:t>
    </dgm:pt>
    <dgm:pt modelId="{C931B805-3833-4AE2-9C41-08151F15EEDC}">
      <dgm:prSet phldrT="[Text]" custT="1"/>
      <dgm:spPr/>
      <dgm:t>
        <a:bodyPr/>
        <a:lstStyle/>
        <a:p>
          <a:pPr>
            <a:buClrTx/>
            <a:buSzTx/>
            <a:buFontTx/>
            <a:buChar char="•"/>
          </a:pPr>
          <a:r>
            <a:rPr kumimoji="0" lang="en-US" altLang="en-US" sz="1800" b="1" i="0" u="none" strike="noStrike" cap="none" normalizeH="0" baseline="0" dirty="0">
              <a:ln/>
              <a:effectLst/>
              <a:latin typeface="Arial" panose="020B0604020202020204" pitchFamily="34" charset="0"/>
            </a:rPr>
            <a:t>1.Quantifying Accident Severity:</a:t>
          </a:r>
        </a:p>
        <a:p>
          <a:pPr>
            <a:buClrTx/>
            <a:buSzTx/>
            <a:buFontTx/>
            <a:buChar char="•"/>
          </a:pPr>
          <a:endParaRPr kumimoji="0" lang="en-US" altLang="en-US" sz="1800" b="0" i="0" u="none" strike="noStrike" cap="none" normalizeH="0" baseline="0" dirty="0">
            <a:ln/>
            <a:effectLst/>
            <a:latin typeface="Arial" panose="020B0604020202020204" pitchFamily="34" charset="0"/>
          </a:endParaRPr>
        </a:p>
        <a:p>
          <a:pPr>
            <a:buClrTx/>
            <a:buSzTx/>
            <a:buFontTx/>
            <a:buChar char="•"/>
          </a:pPr>
          <a:r>
            <a:rPr kumimoji="0" lang="en-US" altLang="en-US" sz="1800" b="0" i="0" u="none" strike="noStrike" cap="none" normalizeH="0" baseline="0" dirty="0">
              <a:ln/>
              <a:effectLst/>
              <a:latin typeface="Arial" panose="020B0604020202020204" pitchFamily="34" charset="0"/>
            </a:rPr>
            <a:t> Determining the total number of cases, </a:t>
          </a:r>
        </a:p>
        <a:p>
          <a:pPr>
            <a:buClrTx/>
            <a:buSzTx/>
            <a:buFontTx/>
            <a:buChar char="•"/>
          </a:pPr>
          <a:r>
            <a:rPr kumimoji="0" lang="en-US" altLang="en-US" sz="1800" b="0" i="0" u="none" strike="noStrike" cap="none" normalizeH="0" baseline="0" dirty="0">
              <a:ln/>
              <a:effectLst/>
              <a:latin typeface="Arial" panose="020B0604020202020204" pitchFamily="34" charset="0"/>
            </a:rPr>
            <a:t>injuries, and deaths from different types of</a:t>
          </a:r>
        </a:p>
        <a:p>
          <a:pPr>
            <a:buClrTx/>
            <a:buSzTx/>
            <a:buFontTx/>
            <a:buChar char="•"/>
          </a:pPr>
          <a:r>
            <a:rPr kumimoji="0" lang="en-US" altLang="en-US" sz="1800" b="0" i="0" u="none" strike="noStrike" cap="none" normalizeH="0" baseline="0" dirty="0">
              <a:ln/>
              <a:effectLst/>
              <a:latin typeface="Arial" panose="020B0604020202020204" pitchFamily="34" charset="0"/>
            </a:rPr>
            <a:t> </a:t>
          </a:r>
          <a:r>
            <a:rPr lang="en-US" altLang="en-US" sz="1800" dirty="0">
              <a:latin typeface="Arial" panose="020B0604020202020204" pitchFamily="34" charset="0"/>
            </a:rPr>
            <a:t> </a:t>
          </a:r>
          <a:r>
            <a:rPr kumimoji="0" lang="en-US" altLang="en-US" sz="1800" b="0" i="0" u="none" strike="noStrike" cap="none" normalizeH="0" baseline="0" dirty="0">
              <a:ln/>
              <a:effectLst/>
              <a:latin typeface="Arial" panose="020B0604020202020204" pitchFamily="34" charset="0"/>
            </a:rPr>
            <a:t>traffic accidents across the regions.</a:t>
          </a:r>
        </a:p>
        <a:p>
          <a:pPr>
            <a:buClrTx/>
            <a:buSzTx/>
            <a:buFontTx/>
            <a:buChar char="•"/>
          </a:pPr>
          <a:endParaRPr lang="en-IN" sz="1300" dirty="0"/>
        </a:p>
      </dgm:t>
    </dgm:pt>
    <dgm:pt modelId="{9EF925FA-5FC6-43BF-899D-60AD336F932B}" type="parTrans" cxnId="{44B1F336-151B-4A28-A86C-B8DC3BEA3A38}">
      <dgm:prSet/>
      <dgm:spPr/>
      <dgm:t>
        <a:bodyPr/>
        <a:lstStyle/>
        <a:p>
          <a:endParaRPr lang="en-IN"/>
        </a:p>
      </dgm:t>
    </dgm:pt>
    <dgm:pt modelId="{13DF624B-6697-4081-A213-B8D1BA9F4059}" type="sibTrans" cxnId="{44B1F336-151B-4A28-A86C-B8DC3BEA3A38}">
      <dgm:prSet/>
      <dgm:spPr/>
      <dgm:t>
        <a:bodyPr/>
        <a:lstStyle/>
        <a:p>
          <a:endParaRPr lang="en-IN"/>
        </a:p>
      </dgm:t>
    </dgm:pt>
    <dgm:pt modelId="{3449F80D-63A4-418A-BD81-3CCB0A6FE0C2}">
      <dgm:prSet phldrT="[Text]" custT="1"/>
      <dgm:spPr/>
      <dgm:t>
        <a:bodyPr/>
        <a:lstStyle/>
        <a:p>
          <a:pPr>
            <a:buClrTx/>
            <a:buSzTx/>
            <a:buFontTx/>
            <a:buChar char="•"/>
          </a:pPr>
          <a:r>
            <a:rPr kumimoji="0" lang="en-US" altLang="en-US" sz="2000" b="1" i="0" u="none" strike="noStrike" cap="none" normalizeH="0" baseline="0" dirty="0">
              <a:ln/>
              <a:effectLst/>
              <a:latin typeface="Arial" panose="020B0604020202020204" pitchFamily="34" charset="0"/>
            </a:rPr>
            <a:t>2. Comparative Analysis:</a:t>
          </a:r>
          <a:r>
            <a:rPr kumimoji="0" lang="en-US" altLang="en-US" sz="2000" b="0" i="0" u="none" strike="noStrike" cap="none" normalizeH="0" baseline="0" dirty="0">
              <a:ln/>
              <a:effectLst/>
              <a:latin typeface="Arial" panose="020B0604020202020204" pitchFamily="34" charset="0"/>
            </a:rPr>
            <a:t> </a:t>
          </a:r>
        </a:p>
        <a:p>
          <a:pPr>
            <a:buClrTx/>
            <a:buSzTx/>
            <a:buFontTx/>
            <a:buChar char="•"/>
          </a:pPr>
          <a:endParaRPr kumimoji="0" lang="en-US" altLang="en-US" sz="2000" b="0" i="0" u="none" strike="noStrike" cap="none" normalizeH="0" baseline="0" dirty="0">
            <a:ln/>
            <a:effectLst/>
            <a:latin typeface="Arial" panose="020B0604020202020204" pitchFamily="34" charset="0"/>
          </a:endParaRPr>
        </a:p>
        <a:p>
          <a:pPr>
            <a:buClrTx/>
            <a:buSzTx/>
            <a:buFontTx/>
            <a:buChar char="•"/>
          </a:pPr>
          <a:r>
            <a:rPr kumimoji="0" lang="en-US" altLang="en-US" sz="2000" b="0" i="0" u="none" strike="noStrike" cap="none" normalizeH="0" baseline="0" dirty="0">
              <a:ln/>
              <a:effectLst/>
              <a:latin typeface="Arial" panose="020B0604020202020204" pitchFamily="34" charset="0"/>
            </a:rPr>
            <a:t>Identifying and comparing the </a:t>
          </a:r>
          <a:r>
            <a:rPr kumimoji="0" lang="en-US" altLang="en-US" sz="2000" b="1" i="0" u="none" strike="noStrike" cap="none" normalizeH="0" baseline="0" dirty="0">
              <a:ln/>
              <a:effectLst/>
              <a:latin typeface="Arial" panose="020B0604020202020204" pitchFamily="34" charset="0"/>
            </a:rPr>
            <a:t>most and least affected regions</a:t>
          </a:r>
          <a:r>
            <a:rPr kumimoji="0" lang="en-US" altLang="en-US" sz="2000" b="0" i="0" u="none" strike="noStrike" cap="none" normalizeH="0" baseline="0" dirty="0">
              <a:ln/>
              <a:effectLst/>
              <a:latin typeface="Arial" panose="020B0604020202020204" pitchFamily="34" charset="0"/>
            </a:rPr>
            <a:t> (States, UTs, and Cities)</a:t>
          </a:r>
          <a:endParaRPr lang="en-IN" sz="2000" dirty="0"/>
        </a:p>
      </dgm:t>
    </dgm:pt>
    <dgm:pt modelId="{D413C495-7994-4684-9AC8-9DD725E54F7F}" type="parTrans" cxnId="{9DF65762-AFB0-4631-8D1E-FF09FF846996}">
      <dgm:prSet/>
      <dgm:spPr/>
      <dgm:t>
        <a:bodyPr/>
        <a:lstStyle/>
        <a:p>
          <a:endParaRPr lang="en-IN"/>
        </a:p>
      </dgm:t>
    </dgm:pt>
    <dgm:pt modelId="{8622BA39-F415-4B50-BB2C-FBFF133DF2EE}" type="sibTrans" cxnId="{9DF65762-AFB0-4631-8D1E-FF09FF846996}">
      <dgm:prSet/>
      <dgm:spPr/>
      <dgm:t>
        <a:bodyPr/>
        <a:lstStyle/>
        <a:p>
          <a:endParaRPr lang="en-IN"/>
        </a:p>
      </dgm:t>
    </dgm:pt>
    <dgm:pt modelId="{C184A8BC-F807-4A3E-8C54-AA28FDABA66E}">
      <dgm:prSet phldrT="[Text]" custT="1"/>
      <dgm:spPr/>
      <dgm:t>
        <a:bodyPr/>
        <a:lstStyle/>
        <a:p>
          <a:pPr>
            <a:buClrTx/>
            <a:buSzTx/>
            <a:buFontTx/>
            <a:buChar char="•"/>
          </a:pPr>
          <a:r>
            <a:rPr kumimoji="0" lang="en-US" altLang="en-US" sz="2000" b="1" i="0" u="none" strike="noStrike" cap="none" normalizeH="0" baseline="0" dirty="0">
              <a:ln/>
              <a:effectLst/>
              <a:latin typeface="Arial" panose="020B0604020202020204" pitchFamily="34" charset="0"/>
            </a:rPr>
            <a:t>3.Identifying Accident Type Dominance:</a:t>
          </a:r>
        </a:p>
        <a:p>
          <a:pPr>
            <a:buClrTx/>
            <a:buSzTx/>
            <a:buFontTx/>
            <a:buChar char="•"/>
          </a:pPr>
          <a:endParaRPr kumimoji="0" lang="en-US" altLang="en-US" sz="2000" b="1" i="0" u="none" strike="noStrike" cap="none" normalizeH="0" baseline="0" dirty="0">
            <a:ln/>
            <a:effectLst/>
            <a:latin typeface="Arial" panose="020B0604020202020204" pitchFamily="34" charset="0"/>
          </a:endParaRPr>
        </a:p>
        <a:p>
          <a:pPr>
            <a:buClrTx/>
            <a:buSzTx/>
            <a:buFontTx/>
            <a:buChar char="•"/>
          </a:pPr>
          <a:r>
            <a:rPr kumimoji="0" lang="en-US" altLang="en-US" sz="2000" b="0" i="0" u="none" strike="noStrike" cap="none" normalizeH="0" baseline="0" dirty="0">
              <a:ln/>
              <a:effectLst/>
              <a:latin typeface="Arial" panose="020B0604020202020204" pitchFamily="34" charset="0"/>
            </a:rPr>
            <a:t> Determining which type of accident (road, railway, or railway crossing) is the primary contributor.</a:t>
          </a:r>
          <a:endParaRPr lang="en-IN" sz="2000" dirty="0"/>
        </a:p>
      </dgm:t>
    </dgm:pt>
    <dgm:pt modelId="{0678190E-656A-4F75-9F33-038C69D81D1E}" type="parTrans" cxnId="{36409995-B0B4-470A-A98B-0948E87BFA80}">
      <dgm:prSet/>
      <dgm:spPr/>
      <dgm:t>
        <a:bodyPr/>
        <a:lstStyle/>
        <a:p>
          <a:endParaRPr lang="en-IN"/>
        </a:p>
      </dgm:t>
    </dgm:pt>
    <dgm:pt modelId="{5F623184-50B3-4EA9-8B5F-3D4C452549B2}" type="sibTrans" cxnId="{36409995-B0B4-470A-A98B-0948E87BFA80}">
      <dgm:prSet/>
      <dgm:spPr/>
      <dgm:t>
        <a:bodyPr/>
        <a:lstStyle/>
        <a:p>
          <a:endParaRPr lang="en-IN"/>
        </a:p>
      </dgm:t>
    </dgm:pt>
    <dgm:pt modelId="{17834666-A4EB-4A53-B385-B89EBDD7360E}">
      <dgm:prSet phldrT="[Text]" custT="1"/>
      <dgm:spPr/>
      <dgm:t>
        <a:bodyPr/>
        <a:lstStyle/>
        <a:p>
          <a:pPr>
            <a:buClrTx/>
            <a:buSzTx/>
            <a:buFontTx/>
            <a:buChar char="•"/>
          </a:pPr>
          <a:r>
            <a:rPr kumimoji="0" lang="en-US" altLang="en-US" sz="1800" b="1" i="0" u="none" strike="noStrike" cap="none" normalizeH="0" baseline="0" dirty="0">
              <a:ln/>
              <a:effectLst/>
              <a:latin typeface="Arial" panose="020B0604020202020204" pitchFamily="34" charset="0"/>
            </a:rPr>
            <a:t>4.Risk Assessment (e.g., Fatality Rate):</a:t>
          </a:r>
        </a:p>
        <a:p>
          <a:pPr>
            <a:buClrTx/>
            <a:buSzTx/>
            <a:buFontTx/>
            <a:buChar char="•"/>
          </a:pPr>
          <a:endParaRPr kumimoji="0" lang="en-US" altLang="en-US" sz="1800" b="1" i="0" u="none" strike="noStrike" cap="none" normalizeH="0" baseline="0" dirty="0">
            <a:ln/>
            <a:effectLst/>
            <a:latin typeface="Arial" panose="020B0604020202020204" pitchFamily="34" charset="0"/>
          </a:endParaRPr>
        </a:p>
        <a:p>
          <a:pPr>
            <a:buClrTx/>
            <a:buSzTx/>
            <a:buFontTx/>
            <a:buChar char="•"/>
          </a:pPr>
          <a:r>
            <a:rPr kumimoji="0" lang="en-US" altLang="en-US" sz="1800" b="0" i="0" u="none" strike="noStrike" cap="none" normalizeH="0" baseline="0" dirty="0">
              <a:ln/>
              <a:effectLst/>
              <a:latin typeface="Arial" panose="020B0604020202020204" pitchFamily="34" charset="0"/>
            </a:rPr>
            <a:t> Calculating and comparing key metrics like the </a:t>
          </a:r>
          <a:r>
            <a:rPr kumimoji="0" lang="en-US" altLang="en-US" sz="1800" b="1" i="0" u="none" strike="noStrike" cap="none" normalizeH="0" baseline="0" dirty="0">
              <a:ln/>
              <a:effectLst/>
              <a:latin typeface="Arial" panose="020B0604020202020204" pitchFamily="34" charset="0"/>
            </a:rPr>
            <a:t>Fatality Rate</a:t>
          </a:r>
          <a:r>
            <a:rPr kumimoji="0" lang="en-US" altLang="en-US" sz="1800" b="0" i="0" u="none" strike="noStrike" cap="none" normalizeH="0" baseline="0" dirty="0">
              <a:ln/>
              <a:effectLst/>
              <a:latin typeface="Arial" panose="020B0604020202020204" pitchFamily="34" charset="0"/>
            </a:rPr>
            <a:t> (Died / Cases)</a:t>
          </a:r>
          <a:r>
            <a:rPr lang="en-US" altLang="en-US" sz="1800" dirty="0">
              <a:latin typeface="Arial" panose="020B0604020202020204" pitchFamily="34" charset="0"/>
            </a:rPr>
            <a:t> </a:t>
          </a:r>
          <a:r>
            <a:rPr kumimoji="0" lang="en-US" altLang="en-US" sz="1800" b="0" i="0" u="none" strike="noStrike" cap="none" normalizeH="0" baseline="0" dirty="0">
              <a:ln/>
              <a:effectLst/>
              <a:latin typeface="Arial" panose="020B0604020202020204" pitchFamily="34" charset="0"/>
            </a:rPr>
            <a:t>or </a:t>
          </a:r>
          <a:r>
            <a:rPr kumimoji="0" lang="en-US" altLang="en-US" sz="1800" b="1" i="0" u="none" strike="noStrike" cap="none" normalizeH="0" baseline="0" dirty="0">
              <a:ln/>
              <a:effectLst/>
              <a:latin typeface="Arial" panose="020B0604020202020204" pitchFamily="34" charset="0"/>
            </a:rPr>
            <a:t>Injury Rate</a:t>
          </a:r>
          <a:r>
            <a:rPr kumimoji="0" lang="en-US" altLang="en-US" sz="1800" b="0" i="0" u="none" strike="noStrike" cap="none" normalizeH="0" baseline="0" dirty="0">
              <a:ln/>
              <a:effectLst/>
              <a:latin typeface="Arial" panose="020B0604020202020204" pitchFamily="34" charset="0"/>
            </a:rPr>
            <a:t> (Injured / Cases) for different regions</a:t>
          </a:r>
          <a:endParaRPr lang="en-IN" sz="1800" dirty="0"/>
        </a:p>
      </dgm:t>
    </dgm:pt>
    <dgm:pt modelId="{96EA01D8-75E4-4163-8AA4-73FF15E75292}" type="parTrans" cxnId="{9190CF9F-5152-4854-B2EE-56D281021BDF}">
      <dgm:prSet/>
      <dgm:spPr/>
      <dgm:t>
        <a:bodyPr/>
        <a:lstStyle/>
        <a:p>
          <a:endParaRPr lang="en-IN"/>
        </a:p>
      </dgm:t>
    </dgm:pt>
    <dgm:pt modelId="{2F243FA9-7B78-4ACD-929F-4550A1C56972}" type="sibTrans" cxnId="{9190CF9F-5152-4854-B2EE-56D281021BDF}">
      <dgm:prSet/>
      <dgm:spPr/>
      <dgm:t>
        <a:bodyPr/>
        <a:lstStyle/>
        <a:p>
          <a:endParaRPr lang="en-IN"/>
        </a:p>
      </dgm:t>
    </dgm:pt>
    <dgm:pt modelId="{E73ACF8E-7E1D-4AA0-BAEE-716471D083CA}" type="pres">
      <dgm:prSet presAssocID="{073E57F5-C815-4865-A131-E8C5DB15ED86}" presName="diagram" presStyleCnt="0">
        <dgm:presLayoutVars>
          <dgm:chMax val="1"/>
          <dgm:dir/>
          <dgm:animLvl val="ctr"/>
          <dgm:resizeHandles val="exact"/>
        </dgm:presLayoutVars>
      </dgm:prSet>
      <dgm:spPr/>
    </dgm:pt>
    <dgm:pt modelId="{81B33210-C5E9-40ED-B271-35D7A0BECAC4}" type="pres">
      <dgm:prSet presAssocID="{073E57F5-C815-4865-A131-E8C5DB15ED86}" presName="matrix" presStyleCnt="0"/>
      <dgm:spPr/>
    </dgm:pt>
    <dgm:pt modelId="{D8118A12-E1FD-4FAD-B580-5162896C9618}" type="pres">
      <dgm:prSet presAssocID="{073E57F5-C815-4865-A131-E8C5DB15ED86}" presName="tile1" presStyleLbl="node1" presStyleIdx="0" presStyleCnt="4" custLinFactNeighborX="-4760" custLinFactNeighborY="-46011"/>
      <dgm:spPr/>
    </dgm:pt>
    <dgm:pt modelId="{213091E6-5098-46E8-85DA-98CA99328554}" type="pres">
      <dgm:prSet presAssocID="{073E57F5-C815-4865-A131-E8C5DB15ED86}" presName="tile1text" presStyleLbl="node1" presStyleIdx="0" presStyleCnt="4">
        <dgm:presLayoutVars>
          <dgm:chMax val="0"/>
          <dgm:chPref val="0"/>
          <dgm:bulletEnabled val="1"/>
        </dgm:presLayoutVars>
      </dgm:prSet>
      <dgm:spPr/>
    </dgm:pt>
    <dgm:pt modelId="{A6AB9F2F-FB42-442F-8FD1-3D64C39F403B}" type="pres">
      <dgm:prSet presAssocID="{073E57F5-C815-4865-A131-E8C5DB15ED86}" presName="tile2" presStyleLbl="node1" presStyleIdx="1" presStyleCnt="4"/>
      <dgm:spPr/>
    </dgm:pt>
    <dgm:pt modelId="{FA5103EF-AE5C-4C2E-947B-EA809BE33EEC}" type="pres">
      <dgm:prSet presAssocID="{073E57F5-C815-4865-A131-E8C5DB15ED86}" presName="tile2text" presStyleLbl="node1" presStyleIdx="1" presStyleCnt="4">
        <dgm:presLayoutVars>
          <dgm:chMax val="0"/>
          <dgm:chPref val="0"/>
          <dgm:bulletEnabled val="1"/>
        </dgm:presLayoutVars>
      </dgm:prSet>
      <dgm:spPr/>
    </dgm:pt>
    <dgm:pt modelId="{5B54393C-CCFB-49BF-837E-B25C21A3293D}" type="pres">
      <dgm:prSet presAssocID="{073E57F5-C815-4865-A131-E8C5DB15ED86}" presName="tile3" presStyleLbl="node1" presStyleIdx="2" presStyleCnt="4" custLinFactNeighborY="-442"/>
      <dgm:spPr/>
    </dgm:pt>
    <dgm:pt modelId="{F006165E-A2EE-452F-A591-F0129C7AE0CD}" type="pres">
      <dgm:prSet presAssocID="{073E57F5-C815-4865-A131-E8C5DB15ED86}" presName="tile3text" presStyleLbl="node1" presStyleIdx="2" presStyleCnt="4">
        <dgm:presLayoutVars>
          <dgm:chMax val="0"/>
          <dgm:chPref val="0"/>
          <dgm:bulletEnabled val="1"/>
        </dgm:presLayoutVars>
      </dgm:prSet>
      <dgm:spPr/>
    </dgm:pt>
    <dgm:pt modelId="{3E3379E8-8D0E-434A-8766-6036AA253067}" type="pres">
      <dgm:prSet presAssocID="{073E57F5-C815-4865-A131-E8C5DB15ED86}" presName="tile4" presStyleLbl="node1" presStyleIdx="3" presStyleCnt="4"/>
      <dgm:spPr/>
    </dgm:pt>
    <dgm:pt modelId="{1613B915-B0D2-4719-968B-664CE4214185}" type="pres">
      <dgm:prSet presAssocID="{073E57F5-C815-4865-A131-E8C5DB15ED86}" presName="tile4text" presStyleLbl="node1" presStyleIdx="3" presStyleCnt="4">
        <dgm:presLayoutVars>
          <dgm:chMax val="0"/>
          <dgm:chPref val="0"/>
          <dgm:bulletEnabled val="1"/>
        </dgm:presLayoutVars>
      </dgm:prSet>
      <dgm:spPr/>
    </dgm:pt>
    <dgm:pt modelId="{5B1A4AD7-BB22-4D33-A623-332BA8B45F38}" type="pres">
      <dgm:prSet presAssocID="{073E57F5-C815-4865-A131-E8C5DB15ED86}" presName="centerTile" presStyleLbl="fgShp" presStyleIdx="0" presStyleCnt="1">
        <dgm:presLayoutVars>
          <dgm:chMax val="0"/>
          <dgm:chPref val="0"/>
        </dgm:presLayoutVars>
      </dgm:prSet>
      <dgm:spPr/>
    </dgm:pt>
  </dgm:ptLst>
  <dgm:cxnLst>
    <dgm:cxn modelId="{469D9217-EAB1-4859-BE01-9D6C59689F3D}" type="presOf" srcId="{C184A8BC-F807-4A3E-8C54-AA28FDABA66E}" destId="{5B54393C-CCFB-49BF-837E-B25C21A3293D}" srcOrd="0" destOrd="0" presId="urn:microsoft.com/office/officeart/2005/8/layout/matrix1"/>
    <dgm:cxn modelId="{1634FC21-0F8F-41C6-9561-D6539705A4CB}" type="presOf" srcId="{C931B805-3833-4AE2-9C41-08151F15EEDC}" destId="{213091E6-5098-46E8-85DA-98CA99328554}" srcOrd="1" destOrd="0" presId="urn:microsoft.com/office/officeart/2005/8/layout/matrix1"/>
    <dgm:cxn modelId="{44B1F336-151B-4A28-A86C-B8DC3BEA3A38}" srcId="{8981A791-8EA8-473E-996B-A27B1D4CD502}" destId="{C931B805-3833-4AE2-9C41-08151F15EEDC}" srcOrd="0" destOrd="0" parTransId="{9EF925FA-5FC6-43BF-899D-60AD336F932B}" sibTransId="{13DF624B-6697-4081-A213-B8D1BA9F4059}"/>
    <dgm:cxn modelId="{4BCF313C-6626-4215-B7BF-CCF510C4267A}" type="presOf" srcId="{3449F80D-63A4-418A-BD81-3CCB0A6FE0C2}" destId="{A6AB9F2F-FB42-442F-8FD1-3D64C39F403B}" srcOrd="0" destOrd="0" presId="urn:microsoft.com/office/officeart/2005/8/layout/matrix1"/>
    <dgm:cxn modelId="{9DF65762-AFB0-4631-8D1E-FF09FF846996}" srcId="{8981A791-8EA8-473E-996B-A27B1D4CD502}" destId="{3449F80D-63A4-418A-BD81-3CCB0A6FE0C2}" srcOrd="1" destOrd="0" parTransId="{D413C495-7994-4684-9AC8-9DD725E54F7F}" sibTransId="{8622BA39-F415-4B50-BB2C-FBFF133DF2EE}"/>
    <dgm:cxn modelId="{70684F65-A99F-4D7E-B9C5-9EB09F1C41BD}" type="presOf" srcId="{C184A8BC-F807-4A3E-8C54-AA28FDABA66E}" destId="{F006165E-A2EE-452F-A591-F0129C7AE0CD}" srcOrd="1" destOrd="0" presId="urn:microsoft.com/office/officeart/2005/8/layout/matrix1"/>
    <dgm:cxn modelId="{8865596E-8CA3-44A9-9431-1CCA08802F38}" type="presOf" srcId="{17834666-A4EB-4A53-B385-B89EBDD7360E}" destId="{1613B915-B0D2-4719-968B-664CE4214185}" srcOrd="1" destOrd="0" presId="urn:microsoft.com/office/officeart/2005/8/layout/matrix1"/>
    <dgm:cxn modelId="{046ED558-9784-44C9-9BAD-5B77E2F3D6BB}" type="presOf" srcId="{073E57F5-C815-4865-A131-E8C5DB15ED86}" destId="{E73ACF8E-7E1D-4AA0-BAEE-716471D083CA}" srcOrd="0" destOrd="0" presId="urn:microsoft.com/office/officeart/2005/8/layout/matrix1"/>
    <dgm:cxn modelId="{36409995-B0B4-470A-A98B-0948E87BFA80}" srcId="{8981A791-8EA8-473E-996B-A27B1D4CD502}" destId="{C184A8BC-F807-4A3E-8C54-AA28FDABA66E}" srcOrd="2" destOrd="0" parTransId="{0678190E-656A-4F75-9F33-038C69D81D1E}" sibTransId="{5F623184-50B3-4EA9-8B5F-3D4C452549B2}"/>
    <dgm:cxn modelId="{9190CF9F-5152-4854-B2EE-56D281021BDF}" srcId="{8981A791-8EA8-473E-996B-A27B1D4CD502}" destId="{17834666-A4EB-4A53-B385-B89EBDD7360E}" srcOrd="3" destOrd="0" parTransId="{96EA01D8-75E4-4163-8AA4-73FF15E75292}" sibTransId="{2F243FA9-7B78-4ACD-929F-4550A1C56972}"/>
    <dgm:cxn modelId="{FCBD0EBF-BC4C-4968-A9AC-F8868823100D}" type="presOf" srcId="{17834666-A4EB-4A53-B385-B89EBDD7360E}" destId="{3E3379E8-8D0E-434A-8766-6036AA253067}" srcOrd="0" destOrd="0" presId="urn:microsoft.com/office/officeart/2005/8/layout/matrix1"/>
    <dgm:cxn modelId="{341558DD-F95B-429C-89AF-CA32C7043AD8}" type="presOf" srcId="{C931B805-3833-4AE2-9C41-08151F15EEDC}" destId="{D8118A12-E1FD-4FAD-B580-5162896C9618}" srcOrd="0" destOrd="0" presId="urn:microsoft.com/office/officeart/2005/8/layout/matrix1"/>
    <dgm:cxn modelId="{03925AE8-1619-4FEC-AE19-E0A97623867B}" type="presOf" srcId="{8981A791-8EA8-473E-996B-A27B1D4CD502}" destId="{5B1A4AD7-BB22-4D33-A623-332BA8B45F38}" srcOrd="0" destOrd="0" presId="urn:microsoft.com/office/officeart/2005/8/layout/matrix1"/>
    <dgm:cxn modelId="{F9B4F9EA-5F36-4CB5-B0F9-7525B8F64899}" srcId="{073E57F5-C815-4865-A131-E8C5DB15ED86}" destId="{8981A791-8EA8-473E-996B-A27B1D4CD502}" srcOrd="0" destOrd="0" parTransId="{C138D706-F581-4BC6-97F2-365A745B3FCF}" sibTransId="{E75C361D-FD31-4C07-8744-AC329C95F518}"/>
    <dgm:cxn modelId="{9F6805FC-E5B8-4AD9-A6DD-856925BBFDF8}" type="presOf" srcId="{3449F80D-63A4-418A-BD81-3CCB0A6FE0C2}" destId="{FA5103EF-AE5C-4C2E-947B-EA809BE33EEC}" srcOrd="1" destOrd="0" presId="urn:microsoft.com/office/officeart/2005/8/layout/matrix1"/>
    <dgm:cxn modelId="{840B955D-3B28-4960-8AB1-BDE7C000F22C}" type="presParOf" srcId="{E73ACF8E-7E1D-4AA0-BAEE-716471D083CA}" destId="{81B33210-C5E9-40ED-B271-35D7A0BECAC4}" srcOrd="0" destOrd="0" presId="urn:microsoft.com/office/officeart/2005/8/layout/matrix1"/>
    <dgm:cxn modelId="{F80C7456-E9F7-4E9D-8C8C-06D58B4D5803}" type="presParOf" srcId="{81B33210-C5E9-40ED-B271-35D7A0BECAC4}" destId="{D8118A12-E1FD-4FAD-B580-5162896C9618}" srcOrd="0" destOrd="0" presId="urn:microsoft.com/office/officeart/2005/8/layout/matrix1"/>
    <dgm:cxn modelId="{3977382B-B47C-436A-9A31-21EF5BB7E4CE}" type="presParOf" srcId="{81B33210-C5E9-40ED-B271-35D7A0BECAC4}" destId="{213091E6-5098-46E8-85DA-98CA99328554}" srcOrd="1" destOrd="0" presId="urn:microsoft.com/office/officeart/2005/8/layout/matrix1"/>
    <dgm:cxn modelId="{2F4D0170-88FF-4F3B-99DA-95A6211FEC51}" type="presParOf" srcId="{81B33210-C5E9-40ED-B271-35D7A0BECAC4}" destId="{A6AB9F2F-FB42-442F-8FD1-3D64C39F403B}" srcOrd="2" destOrd="0" presId="urn:microsoft.com/office/officeart/2005/8/layout/matrix1"/>
    <dgm:cxn modelId="{77D23BC5-5771-4506-B1F6-35C21697651F}" type="presParOf" srcId="{81B33210-C5E9-40ED-B271-35D7A0BECAC4}" destId="{FA5103EF-AE5C-4C2E-947B-EA809BE33EEC}" srcOrd="3" destOrd="0" presId="urn:microsoft.com/office/officeart/2005/8/layout/matrix1"/>
    <dgm:cxn modelId="{BE79D759-7BCD-4B5C-BE20-A5BD62353071}" type="presParOf" srcId="{81B33210-C5E9-40ED-B271-35D7A0BECAC4}" destId="{5B54393C-CCFB-49BF-837E-B25C21A3293D}" srcOrd="4" destOrd="0" presId="urn:microsoft.com/office/officeart/2005/8/layout/matrix1"/>
    <dgm:cxn modelId="{2A4A37F6-9B3B-4BC9-A70A-7BE1721F9A52}" type="presParOf" srcId="{81B33210-C5E9-40ED-B271-35D7A0BECAC4}" destId="{F006165E-A2EE-452F-A591-F0129C7AE0CD}" srcOrd="5" destOrd="0" presId="urn:microsoft.com/office/officeart/2005/8/layout/matrix1"/>
    <dgm:cxn modelId="{7F82E38E-5518-4A2E-9B2B-109456061D51}" type="presParOf" srcId="{81B33210-C5E9-40ED-B271-35D7A0BECAC4}" destId="{3E3379E8-8D0E-434A-8766-6036AA253067}" srcOrd="6" destOrd="0" presId="urn:microsoft.com/office/officeart/2005/8/layout/matrix1"/>
    <dgm:cxn modelId="{6DD9BE7B-454D-4F30-9AEA-D71E83410042}" type="presParOf" srcId="{81B33210-C5E9-40ED-B271-35D7A0BECAC4}" destId="{1613B915-B0D2-4719-968B-664CE4214185}" srcOrd="7" destOrd="0" presId="urn:microsoft.com/office/officeart/2005/8/layout/matrix1"/>
    <dgm:cxn modelId="{3C1601D8-B8F3-4C95-85FB-840E87579F90}" type="presParOf" srcId="{E73ACF8E-7E1D-4AA0-BAEE-716471D083CA}" destId="{5B1A4AD7-BB22-4D33-A623-332BA8B45F3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18A12-E1FD-4FAD-B580-5162896C9618}">
      <dsp:nvSpPr>
        <dsp:cNvPr id="0" name=""/>
        <dsp:cNvSpPr/>
      </dsp:nvSpPr>
      <dsp:spPr>
        <a:xfrm rot="16200000">
          <a:off x="1436181" y="-1436181"/>
          <a:ext cx="2645719" cy="5518083"/>
        </a:xfrm>
        <a:prstGeom prst="round1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ClrTx/>
            <a:buSzTx/>
            <a:buFontTx/>
            <a:buNone/>
          </a:pPr>
          <a:r>
            <a:rPr kumimoji="0" lang="en-US" altLang="en-US" sz="1800" b="1" i="0" u="none" strike="noStrike" kern="1200" cap="none" normalizeH="0" baseline="0" dirty="0">
              <a:ln/>
              <a:effectLst/>
              <a:latin typeface="Arial" panose="020B0604020202020204" pitchFamily="34" charset="0"/>
            </a:rPr>
            <a:t>1.Quantifying Accident Severity:</a:t>
          </a:r>
        </a:p>
        <a:p>
          <a:pPr marL="0" lvl="0" indent="0" algn="ctr" defTabSz="800100">
            <a:lnSpc>
              <a:spcPct val="90000"/>
            </a:lnSpc>
            <a:spcBef>
              <a:spcPct val="0"/>
            </a:spcBef>
            <a:spcAft>
              <a:spcPct val="35000"/>
            </a:spcAft>
            <a:buClrTx/>
            <a:buSzTx/>
            <a:buFontTx/>
            <a:buNone/>
          </a:pPr>
          <a:endParaRPr kumimoji="0" lang="en-US" altLang="en-US" sz="1800" b="0" i="0" u="none" strike="noStrike" kern="1200" cap="none" normalizeH="0" baseline="0" dirty="0">
            <a:ln/>
            <a:effectLst/>
            <a:latin typeface="Arial" panose="020B0604020202020204" pitchFamily="34" charset="0"/>
          </a:endParaRPr>
        </a:p>
        <a:p>
          <a:pPr marL="0" lvl="0" indent="0" algn="ctr" defTabSz="800100">
            <a:lnSpc>
              <a:spcPct val="90000"/>
            </a:lnSpc>
            <a:spcBef>
              <a:spcPct val="0"/>
            </a:spcBef>
            <a:spcAft>
              <a:spcPct val="35000"/>
            </a:spcAft>
            <a:buClrTx/>
            <a:buSzTx/>
            <a:buFontTx/>
            <a:buNone/>
          </a:pPr>
          <a:r>
            <a:rPr kumimoji="0" lang="en-US" altLang="en-US" sz="1800" b="0" i="0" u="none" strike="noStrike" kern="1200" cap="none" normalizeH="0" baseline="0" dirty="0">
              <a:ln/>
              <a:effectLst/>
              <a:latin typeface="Arial" panose="020B0604020202020204" pitchFamily="34" charset="0"/>
            </a:rPr>
            <a:t> Determining the total number of cases, </a:t>
          </a:r>
        </a:p>
        <a:p>
          <a:pPr marL="0" lvl="0" indent="0" algn="ctr" defTabSz="800100">
            <a:lnSpc>
              <a:spcPct val="90000"/>
            </a:lnSpc>
            <a:spcBef>
              <a:spcPct val="0"/>
            </a:spcBef>
            <a:spcAft>
              <a:spcPct val="35000"/>
            </a:spcAft>
            <a:buClrTx/>
            <a:buSzTx/>
            <a:buFontTx/>
            <a:buNone/>
          </a:pPr>
          <a:r>
            <a:rPr kumimoji="0" lang="en-US" altLang="en-US" sz="1800" b="0" i="0" u="none" strike="noStrike" kern="1200" cap="none" normalizeH="0" baseline="0" dirty="0">
              <a:ln/>
              <a:effectLst/>
              <a:latin typeface="Arial" panose="020B0604020202020204" pitchFamily="34" charset="0"/>
            </a:rPr>
            <a:t>injuries, and deaths from different types of</a:t>
          </a:r>
        </a:p>
        <a:p>
          <a:pPr marL="0" lvl="0" indent="0" algn="ctr" defTabSz="800100">
            <a:lnSpc>
              <a:spcPct val="90000"/>
            </a:lnSpc>
            <a:spcBef>
              <a:spcPct val="0"/>
            </a:spcBef>
            <a:spcAft>
              <a:spcPct val="35000"/>
            </a:spcAft>
            <a:buClrTx/>
            <a:buSzTx/>
            <a:buFontTx/>
            <a:buNone/>
          </a:pPr>
          <a:r>
            <a:rPr kumimoji="0" lang="en-US" altLang="en-US" sz="1800" b="0" i="0" u="none" strike="noStrike" kern="1200" cap="none" normalizeH="0" baseline="0" dirty="0">
              <a:ln/>
              <a:effectLst/>
              <a:latin typeface="Arial" panose="020B0604020202020204" pitchFamily="34" charset="0"/>
            </a:rPr>
            <a:t> </a:t>
          </a:r>
          <a:r>
            <a:rPr lang="en-US" altLang="en-US" sz="1800" kern="1200" dirty="0">
              <a:latin typeface="Arial" panose="020B0604020202020204" pitchFamily="34" charset="0"/>
            </a:rPr>
            <a:t> </a:t>
          </a:r>
          <a:r>
            <a:rPr kumimoji="0" lang="en-US" altLang="en-US" sz="1800" b="0" i="0" u="none" strike="noStrike" kern="1200" cap="none" normalizeH="0" baseline="0" dirty="0">
              <a:ln/>
              <a:effectLst/>
              <a:latin typeface="Arial" panose="020B0604020202020204" pitchFamily="34" charset="0"/>
            </a:rPr>
            <a:t>traffic accidents across the regions.</a:t>
          </a:r>
        </a:p>
        <a:p>
          <a:pPr marL="0" lvl="0" indent="0" algn="ctr" defTabSz="800100">
            <a:lnSpc>
              <a:spcPct val="90000"/>
            </a:lnSpc>
            <a:spcBef>
              <a:spcPct val="0"/>
            </a:spcBef>
            <a:spcAft>
              <a:spcPct val="35000"/>
            </a:spcAft>
            <a:buClrTx/>
            <a:buSzTx/>
            <a:buFontTx/>
            <a:buNone/>
          </a:pPr>
          <a:endParaRPr lang="en-IN" sz="1300" kern="1200" dirty="0"/>
        </a:p>
      </dsp:txBody>
      <dsp:txXfrm rot="5400000">
        <a:off x="-1" y="1"/>
        <a:ext cx="5518083" cy="1984289"/>
      </dsp:txXfrm>
    </dsp:sp>
    <dsp:sp modelId="{A6AB9F2F-FB42-442F-8FD1-3D64C39F403B}">
      <dsp:nvSpPr>
        <dsp:cNvPr id="0" name=""/>
        <dsp:cNvSpPr/>
      </dsp:nvSpPr>
      <dsp:spPr>
        <a:xfrm>
          <a:off x="5518083" y="0"/>
          <a:ext cx="5518083" cy="2645719"/>
        </a:xfrm>
        <a:prstGeom prst="round1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ClrTx/>
            <a:buSzTx/>
            <a:buFontTx/>
            <a:buNone/>
          </a:pPr>
          <a:r>
            <a:rPr kumimoji="0" lang="en-US" altLang="en-US" sz="2000" b="1" i="0" u="none" strike="noStrike" kern="1200" cap="none" normalizeH="0" baseline="0" dirty="0">
              <a:ln/>
              <a:effectLst/>
              <a:latin typeface="Arial" panose="020B0604020202020204" pitchFamily="34" charset="0"/>
            </a:rPr>
            <a:t>2. Comparative Analysis:</a:t>
          </a:r>
          <a:r>
            <a:rPr kumimoji="0" lang="en-US" altLang="en-US" sz="2000" b="0" i="0" u="none" strike="noStrike" kern="1200" cap="none" normalizeH="0" baseline="0" dirty="0">
              <a:ln/>
              <a:effectLst/>
              <a:latin typeface="Arial" panose="020B0604020202020204" pitchFamily="34" charset="0"/>
            </a:rPr>
            <a:t> </a:t>
          </a:r>
        </a:p>
        <a:p>
          <a:pPr marL="0" lvl="0" indent="0" algn="ctr" defTabSz="889000">
            <a:lnSpc>
              <a:spcPct val="90000"/>
            </a:lnSpc>
            <a:spcBef>
              <a:spcPct val="0"/>
            </a:spcBef>
            <a:spcAft>
              <a:spcPct val="35000"/>
            </a:spcAft>
            <a:buClrTx/>
            <a:buSzTx/>
            <a:buFontTx/>
            <a:buNone/>
          </a:pPr>
          <a:endParaRPr kumimoji="0" lang="en-US" altLang="en-US" sz="2000" b="0" i="0" u="none" strike="noStrike" kern="1200" cap="none" normalizeH="0" baseline="0" dirty="0">
            <a:ln/>
            <a:effectLst/>
            <a:latin typeface="Arial" panose="020B0604020202020204" pitchFamily="34" charset="0"/>
          </a:endParaRPr>
        </a:p>
        <a:p>
          <a:pPr marL="0" lvl="0" indent="0" algn="ctr" defTabSz="889000">
            <a:lnSpc>
              <a:spcPct val="90000"/>
            </a:lnSpc>
            <a:spcBef>
              <a:spcPct val="0"/>
            </a:spcBef>
            <a:spcAft>
              <a:spcPct val="35000"/>
            </a:spcAft>
            <a:buClrTx/>
            <a:buSzTx/>
            <a:buFontTx/>
            <a:buNone/>
          </a:pPr>
          <a:r>
            <a:rPr kumimoji="0" lang="en-US" altLang="en-US" sz="2000" b="0" i="0" u="none" strike="noStrike" kern="1200" cap="none" normalizeH="0" baseline="0" dirty="0">
              <a:ln/>
              <a:effectLst/>
              <a:latin typeface="Arial" panose="020B0604020202020204" pitchFamily="34" charset="0"/>
            </a:rPr>
            <a:t>Identifying and comparing the </a:t>
          </a:r>
          <a:r>
            <a:rPr kumimoji="0" lang="en-US" altLang="en-US" sz="2000" b="1" i="0" u="none" strike="noStrike" kern="1200" cap="none" normalizeH="0" baseline="0" dirty="0">
              <a:ln/>
              <a:effectLst/>
              <a:latin typeface="Arial" panose="020B0604020202020204" pitchFamily="34" charset="0"/>
            </a:rPr>
            <a:t>most and least affected regions</a:t>
          </a:r>
          <a:r>
            <a:rPr kumimoji="0" lang="en-US" altLang="en-US" sz="2000" b="0" i="0" u="none" strike="noStrike" kern="1200" cap="none" normalizeH="0" baseline="0" dirty="0">
              <a:ln/>
              <a:effectLst/>
              <a:latin typeface="Arial" panose="020B0604020202020204" pitchFamily="34" charset="0"/>
            </a:rPr>
            <a:t> (States, UTs, and Cities)</a:t>
          </a:r>
          <a:endParaRPr lang="en-IN" sz="2000" kern="1200" dirty="0"/>
        </a:p>
      </dsp:txBody>
      <dsp:txXfrm>
        <a:off x="5518083" y="0"/>
        <a:ext cx="5518083" cy="1984289"/>
      </dsp:txXfrm>
    </dsp:sp>
    <dsp:sp modelId="{5B54393C-CCFB-49BF-837E-B25C21A3293D}">
      <dsp:nvSpPr>
        <dsp:cNvPr id="0" name=""/>
        <dsp:cNvSpPr/>
      </dsp:nvSpPr>
      <dsp:spPr>
        <a:xfrm rot="10800000">
          <a:off x="0" y="2634024"/>
          <a:ext cx="5518083" cy="2645719"/>
        </a:xfrm>
        <a:prstGeom prst="round1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ClrTx/>
            <a:buSzTx/>
            <a:buFontTx/>
            <a:buNone/>
          </a:pPr>
          <a:r>
            <a:rPr kumimoji="0" lang="en-US" altLang="en-US" sz="2000" b="1" i="0" u="none" strike="noStrike" kern="1200" cap="none" normalizeH="0" baseline="0" dirty="0">
              <a:ln/>
              <a:effectLst/>
              <a:latin typeface="Arial" panose="020B0604020202020204" pitchFamily="34" charset="0"/>
            </a:rPr>
            <a:t>3.Identifying Accident Type Dominance:</a:t>
          </a:r>
        </a:p>
        <a:p>
          <a:pPr marL="0" lvl="0" indent="0" algn="ctr" defTabSz="889000">
            <a:lnSpc>
              <a:spcPct val="90000"/>
            </a:lnSpc>
            <a:spcBef>
              <a:spcPct val="0"/>
            </a:spcBef>
            <a:spcAft>
              <a:spcPct val="35000"/>
            </a:spcAft>
            <a:buClrTx/>
            <a:buSzTx/>
            <a:buFontTx/>
            <a:buNone/>
          </a:pPr>
          <a:endParaRPr kumimoji="0" lang="en-US" altLang="en-US" sz="2000" b="1" i="0" u="none" strike="noStrike" kern="1200" cap="none" normalizeH="0" baseline="0" dirty="0">
            <a:ln/>
            <a:effectLst/>
            <a:latin typeface="Arial" panose="020B0604020202020204" pitchFamily="34" charset="0"/>
          </a:endParaRPr>
        </a:p>
        <a:p>
          <a:pPr marL="0" lvl="0" indent="0" algn="ctr" defTabSz="889000">
            <a:lnSpc>
              <a:spcPct val="90000"/>
            </a:lnSpc>
            <a:spcBef>
              <a:spcPct val="0"/>
            </a:spcBef>
            <a:spcAft>
              <a:spcPct val="35000"/>
            </a:spcAft>
            <a:buClrTx/>
            <a:buSzTx/>
            <a:buFontTx/>
            <a:buNone/>
          </a:pPr>
          <a:r>
            <a:rPr kumimoji="0" lang="en-US" altLang="en-US" sz="2000" b="0" i="0" u="none" strike="noStrike" kern="1200" cap="none" normalizeH="0" baseline="0" dirty="0">
              <a:ln/>
              <a:effectLst/>
              <a:latin typeface="Arial" panose="020B0604020202020204" pitchFamily="34" charset="0"/>
            </a:rPr>
            <a:t> Determining which type of accident (road, railway, or railway crossing) is the primary contributor.</a:t>
          </a:r>
          <a:endParaRPr lang="en-IN" sz="2000" kern="1200" dirty="0"/>
        </a:p>
      </dsp:txBody>
      <dsp:txXfrm rot="10800000">
        <a:off x="0" y="3295454"/>
        <a:ext cx="5518083" cy="1984289"/>
      </dsp:txXfrm>
    </dsp:sp>
    <dsp:sp modelId="{3E3379E8-8D0E-434A-8766-6036AA253067}">
      <dsp:nvSpPr>
        <dsp:cNvPr id="0" name=""/>
        <dsp:cNvSpPr/>
      </dsp:nvSpPr>
      <dsp:spPr>
        <a:xfrm rot="5400000">
          <a:off x="6954264" y="1209537"/>
          <a:ext cx="2645719" cy="5518083"/>
        </a:xfrm>
        <a:prstGeom prst="round1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ClrTx/>
            <a:buSzTx/>
            <a:buFontTx/>
            <a:buNone/>
          </a:pPr>
          <a:r>
            <a:rPr kumimoji="0" lang="en-US" altLang="en-US" sz="1800" b="1" i="0" u="none" strike="noStrike" kern="1200" cap="none" normalizeH="0" baseline="0" dirty="0">
              <a:ln/>
              <a:effectLst/>
              <a:latin typeface="Arial" panose="020B0604020202020204" pitchFamily="34" charset="0"/>
            </a:rPr>
            <a:t>4.Risk Assessment (e.g., Fatality Rate):</a:t>
          </a:r>
        </a:p>
        <a:p>
          <a:pPr marL="0" lvl="0" indent="0" algn="ctr" defTabSz="800100">
            <a:lnSpc>
              <a:spcPct val="90000"/>
            </a:lnSpc>
            <a:spcBef>
              <a:spcPct val="0"/>
            </a:spcBef>
            <a:spcAft>
              <a:spcPct val="35000"/>
            </a:spcAft>
            <a:buClrTx/>
            <a:buSzTx/>
            <a:buFontTx/>
            <a:buNone/>
          </a:pPr>
          <a:endParaRPr kumimoji="0" lang="en-US" altLang="en-US" sz="1800" b="1" i="0" u="none" strike="noStrike" kern="1200" cap="none" normalizeH="0" baseline="0" dirty="0">
            <a:ln/>
            <a:effectLst/>
            <a:latin typeface="Arial" panose="020B0604020202020204" pitchFamily="34" charset="0"/>
          </a:endParaRPr>
        </a:p>
        <a:p>
          <a:pPr marL="0" lvl="0" indent="0" algn="ctr" defTabSz="800100">
            <a:lnSpc>
              <a:spcPct val="90000"/>
            </a:lnSpc>
            <a:spcBef>
              <a:spcPct val="0"/>
            </a:spcBef>
            <a:spcAft>
              <a:spcPct val="35000"/>
            </a:spcAft>
            <a:buClrTx/>
            <a:buSzTx/>
            <a:buFontTx/>
            <a:buNone/>
          </a:pPr>
          <a:r>
            <a:rPr kumimoji="0" lang="en-US" altLang="en-US" sz="1800" b="0" i="0" u="none" strike="noStrike" kern="1200" cap="none" normalizeH="0" baseline="0" dirty="0">
              <a:ln/>
              <a:effectLst/>
              <a:latin typeface="Arial" panose="020B0604020202020204" pitchFamily="34" charset="0"/>
            </a:rPr>
            <a:t> Calculating and comparing key metrics like the </a:t>
          </a:r>
          <a:r>
            <a:rPr kumimoji="0" lang="en-US" altLang="en-US" sz="1800" b="1" i="0" u="none" strike="noStrike" kern="1200" cap="none" normalizeH="0" baseline="0" dirty="0">
              <a:ln/>
              <a:effectLst/>
              <a:latin typeface="Arial" panose="020B0604020202020204" pitchFamily="34" charset="0"/>
            </a:rPr>
            <a:t>Fatality Rate</a:t>
          </a:r>
          <a:r>
            <a:rPr kumimoji="0" lang="en-US" altLang="en-US" sz="1800" b="0" i="0" u="none" strike="noStrike" kern="1200" cap="none" normalizeH="0" baseline="0" dirty="0">
              <a:ln/>
              <a:effectLst/>
              <a:latin typeface="Arial" panose="020B0604020202020204" pitchFamily="34" charset="0"/>
            </a:rPr>
            <a:t> (Died / Cases)</a:t>
          </a:r>
          <a:r>
            <a:rPr lang="en-US" altLang="en-US" sz="1800" kern="1200" dirty="0">
              <a:latin typeface="Arial" panose="020B0604020202020204" pitchFamily="34" charset="0"/>
            </a:rPr>
            <a:t> </a:t>
          </a:r>
          <a:r>
            <a:rPr kumimoji="0" lang="en-US" altLang="en-US" sz="1800" b="0" i="0" u="none" strike="noStrike" kern="1200" cap="none" normalizeH="0" baseline="0" dirty="0">
              <a:ln/>
              <a:effectLst/>
              <a:latin typeface="Arial" panose="020B0604020202020204" pitchFamily="34" charset="0"/>
            </a:rPr>
            <a:t>or </a:t>
          </a:r>
          <a:r>
            <a:rPr kumimoji="0" lang="en-US" altLang="en-US" sz="1800" b="1" i="0" u="none" strike="noStrike" kern="1200" cap="none" normalizeH="0" baseline="0" dirty="0">
              <a:ln/>
              <a:effectLst/>
              <a:latin typeface="Arial" panose="020B0604020202020204" pitchFamily="34" charset="0"/>
            </a:rPr>
            <a:t>Injury Rate</a:t>
          </a:r>
          <a:r>
            <a:rPr kumimoji="0" lang="en-US" altLang="en-US" sz="1800" b="0" i="0" u="none" strike="noStrike" kern="1200" cap="none" normalizeH="0" baseline="0" dirty="0">
              <a:ln/>
              <a:effectLst/>
              <a:latin typeface="Arial" panose="020B0604020202020204" pitchFamily="34" charset="0"/>
            </a:rPr>
            <a:t> (Injured / Cases) for different regions</a:t>
          </a:r>
          <a:endParaRPr lang="en-IN" sz="1800" kern="1200" dirty="0"/>
        </a:p>
      </dsp:txBody>
      <dsp:txXfrm rot="-5400000">
        <a:off x="5518082" y="3307148"/>
        <a:ext cx="5518083" cy="1984289"/>
      </dsp:txXfrm>
    </dsp:sp>
    <dsp:sp modelId="{5B1A4AD7-BB22-4D33-A623-332BA8B45F38}">
      <dsp:nvSpPr>
        <dsp:cNvPr id="0" name=""/>
        <dsp:cNvSpPr/>
      </dsp:nvSpPr>
      <dsp:spPr>
        <a:xfrm>
          <a:off x="3862658" y="1984289"/>
          <a:ext cx="3310849" cy="1322859"/>
        </a:xfrm>
        <a:prstGeom prst="roundRect">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w="12700" cap="flat" cmpd="sng" algn="ctr">
          <a:solidFill>
            <a:schemeClr val="lt1">
              <a:hueOff val="0"/>
              <a:satOff val="0"/>
              <a:lumOff val="0"/>
              <a:alphaOff val="0"/>
            </a:schemeClr>
          </a:solidFill>
          <a:prstDash val="solid"/>
          <a:miter lim="800000"/>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txBody>
        <a:bodyPr spcFirstLastPara="0" vert="horz" wrap="square" lIns="182880" tIns="182880" rIns="182880" bIns="182880" numCol="1" spcCol="1270" anchor="ctr" anchorCtr="0">
          <a:noAutofit/>
        </a:bodyPr>
        <a:lstStyle/>
        <a:p>
          <a:pPr marL="0" lvl="0" indent="0" algn="ctr" defTabSz="2133600">
            <a:lnSpc>
              <a:spcPct val="90000"/>
            </a:lnSpc>
            <a:spcBef>
              <a:spcPct val="0"/>
            </a:spcBef>
            <a:spcAft>
              <a:spcPct val="35000"/>
            </a:spcAft>
            <a:buNone/>
          </a:pPr>
          <a:r>
            <a:rPr lang="en-US" sz="4800" kern="1200" dirty="0"/>
            <a:t>Objectives</a:t>
          </a:r>
          <a:endParaRPr lang="en-IN" sz="4800" kern="1200" dirty="0"/>
        </a:p>
      </dsp:txBody>
      <dsp:txXfrm>
        <a:off x="3927235" y="2048866"/>
        <a:ext cx="3181695" cy="1193705"/>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9-09T10:55:09.171"/>
    </inkml:context>
    <inkml:brush xml:id="br0">
      <inkml:brushProperty name="width" value="0.35" units="cm"/>
      <inkml:brushProperty name="height" value="0.35" units="cm"/>
      <inkml:brushProperty name="color" value="#FFFFFF"/>
    </inkml:brush>
  </inkml:definitions>
  <inkml:trace contextRef="#ctx0" brushRef="#br0">4203 1763 24575,'-24'9'0,"1"1"0,0 2 0,0 0 0,1 1 0,1 1 0,-29 24 0,-106 115 0,108-102 0,-91 76 0,1-28 0,-4-5 0,-171 82 0,-326 101 0,535-238 0,-1-5 0,-3-4 0,-110 15 0,209-44 0,-2 1 0,-1-1 0,1 0 0,-1 0 0,-17-3 0,26 2 0,0-1 0,1 1 0,-1-1 0,1 0 0,-1 1 0,1-1 0,-1-1 0,1 1 0,-1 0 0,1-1 0,0 1 0,0-1 0,0 1 0,0-1 0,0 0 0,0 0 0,0 0 0,0 0 0,1 0 0,-1-1 0,1 1 0,0 0 0,0-1 0,-2-3 0,-2-16 0,0-1 0,1 0 0,2 0 0,0 0 0,3-39 0,-1 50 0,0 7 0,1 0 0,0 0 0,-1-1 0,2 1 0,-1 0 0,1 0 0,-1 0 0,1 0 0,1 0 0,-1 0 0,1 1 0,0-1 0,0 1 0,0 0 0,0 0 0,1 0 0,0 0 0,0 0 0,0 1 0,6-4 0,9-5 0,0 1 0,0 1 0,36-13 0,-38 16 0,99-36 0,214-50 0,133 16 0,-445 74 0,10-1 0,-1 2 0,1 0 0,34 3 0,-59-1 0,-1 1 0,1-1 0,-1 1 0,0-1 0,1 1 0,-1 0 0,1 0 0,-1 0 0,0 0 0,3 2 0,-4-3 0,-1 0 0,1 1 0,-1-1 0,0 1 0,1-1 0,-1 1 0,1-1 0,-1 1 0,0-1 0,1 1 0,-1-1 0,0 1 0,0 0 0,0-1 0,1 1 0,-1-1 0,0 1 0,0 0 0,0-1 0,0 1 0,0-1 0,0 1 0,0 0 0,0-1 0,0 1 0,-1 1 0,0 0 0,-1 1 0,1 0 0,-1-1 0,0 1 0,0-1 0,0 0 0,-1 1 0,1-1 0,0 0 0,-1 0 0,0-1 0,1 1 0,-1 0 0,0-1 0,-3 2 0,-28 10 0,0 0 0,0-3 0,-1 0 0,0-3 0,-49 5 0,19-6 0,-2-3 0,-70-6 0,89-1 0,0-2 0,0-2 0,-92-28 0,117 28 0,1 0 0,-1-2 0,2-1 0,0 0 0,0-2 0,1 0 0,0-2 0,2 0 0,-33-33 0,44 40 0,0 0 0,1 0 0,0-1 0,0 0 0,1 0 0,0 0 0,1-1 0,0 0 0,0 0 0,1 0 0,1 0 0,-3-16 0,5 19 0,0 0 0,0 1 0,0-1 0,1 0 0,1 1 0,-1-1 0,1 1 0,0-1 0,0 1 0,1 0 0,0-1 0,0 1 0,0 1 0,1-1 0,0 0 0,0 1 0,0 0 0,1 0 0,-1 0 0,11-8 0,15-7 0,1 0 0,1 2 0,1 1 0,0 2 0,1 1 0,56-15 0,21-2 0,0 5 0,125-12 0,230 7 0,-438 30 0,188 2 0,-184 2 0,0 1 0,0 1 0,0 1 0,46 17 0,-71-21 0,0 1 0,-1-1 0,0 1 0,0 1 0,0-1 0,0 1 0,-1 0 0,1 1 0,-1-1 0,0 1 0,8 10 0,-11-12 0,0 1 0,0-1 0,0 0 0,-1 0 0,0 1 0,0-1 0,0 1 0,0 0 0,0-1 0,-1 1 0,1-1 0,-1 1 0,0 0 0,0-1 0,-1 1 0,1 0 0,-1-1 0,0 1 0,0-1 0,0 1 0,0-1 0,0 1 0,-3 4 0,-2 2 0,0 0 0,0-1 0,-1 0 0,0 0 0,-1 0 0,0-1 0,-13 12 0,-8 2 0,-41 26 0,-14-1-7,-1-4 0,-2-3-1,-2-4 1,-139 36 0,-389 58-940,-818 31-1290,1278-160 2237,153-1 0,-1-1 0,0 1 0,1-1 0,-1 0 0,1 0 0,-1-1 0,-5-2 0,10 4 0,0 0 0,-1 0 0,1 0 0,0 0 0,-1-1 0,1 1 0,0 0 0,0 0 0,-1-1 0,1 1 0,0 0 0,0-1 0,-1 1 0,1 0 0,0-1 0,0 1 0,0 0 0,-1-1 0,1 1 0,0 0 0,0-1 0,0 1 0,0 0 0,0-1 0,0 1 0,0-1 0,0 1 0,0 0 0,0-1 0,0 1 0,0 0 0,0-1 0,0 1 0,0-1 0,0 1 0,1 0 0,-1-1 0,0 1 0,0 0 0,0-1 0,1 1 0,-1 0 0,0-1 0,1 1 0,5-5 0,1 0 0,0 0 0,0 1 0,0 0 0,0 0 0,1 1 0,9-3 0,170-52 0,127-19-83,2 14 0,3 13 1,341-7-1,-539 53 984,206 20 0,-300-12-657,0 0 0,27 9 0,-48-11-215,0 0-1,0 0 1,0 0 0,0 1-1,-1 0 1,0 0-1,1 1 1,-1 0-1,0-1 1,-1 2-1,1-1 1,-1 0-1,7 9 1,-9-9-28,0 0 0,0 0 0,0 0 0,-1 0 0,1 1 0,-1-1 0,0 0 0,0 0 0,-1 1 0,1-1 0,-1 1 0,0-1 0,0 1 0,-1-1 0,1 0 0,-1 1 0,0-1 0,0 0 0,0 1 0,-1-1 0,1 0-1,-1 0 1,0 0 0,0 0 0,-1-1 0,-3 6 0,-4 5 16,-1-1 0,0 0 0,-1-1 0,-1 0 0,-21 16 0,-4-2 58,0-2 0,-1-2 0,-1-1 1,-2-2-1,1-2 0,-74 19 0,64-23-81,0-3 0,-1-1 0,0-3 0,0-3-1,-82-4 1,116 0 6,0-1 0,0-1 0,0-1 0,1 0 0,-1-1 0,1-1 0,0-1 0,0 0 0,1-1 0,0-1 0,1-1 0,-25-19 0,28 18 0,0-1 0,0-1 0,1 1 0,1-2 0,0 0 0,1 0 0,1-1 0,0 0 0,1 0 0,0 0 0,2-1 0,-1 0 0,-4-29 0,-2-69 0,8 97 0,-1 18 0,-6 31 0,2-5 0,-1 0 0,-1 0 0,-1-2 0,-2 0 0,0 0 0,-2-1 0,0-1 0,-2 0 0,-1-2 0,0 0 0,-41 34 0,32-33 0,0-1 0,-2-1 0,0-1 0,-1-2 0,-1-1 0,0-1 0,-1-2 0,0-2 0,-47 10 0,45-14 0,-1-2 0,0-2 0,0-1 0,0-2 0,-1-1 0,1-2 0,1-2 0,-43-10 0,61 10 0,0 0 0,1-1 0,0-1 0,0-1 0,1 0 0,0-1 0,1 0 0,-18-15 0,23 15 0,0 0 0,0 0 0,1-1 0,1 0 0,-1 0 0,2-1 0,-1 0 0,2 0 0,-1 0 0,1-1 0,1 0 0,-4-18 0,1-7 0,2-1 0,1 0 0,2 0 0,2 0 0,1 0 0,10-59 0,0 127 0,17 135 0,6 180 0,-34-340 0,1 21 0,-3 48 0,1-69 0,1 0 0,-1 1 0,0-1 0,0 0 0,-1 0 0,1 1 0,-1-1 0,-1 0 0,1-1 0,0 1 0,-1 0 0,0-1 0,0 1 0,-1-1 0,-5 6 0,6-9 0,1 1 0,-1-1 0,0 0 0,0 0 0,0 0 0,1-1 0,-1 1 0,0-1 0,0 1 0,0-1 0,0 0 0,0 0 0,0-1 0,0 1 0,0 0 0,0-1 0,0 0 0,0 0 0,0 0 0,0 0 0,1 0 0,-1 0 0,0-1 0,1 1 0,-1-1 0,1 0 0,0 0 0,-3-2 0,-7-6 0,-1-1 0,2 0 0,0 0 0,-11-15 0,-1-6 0,2-1 0,1-1 0,1-2 0,3 1 0,0-2 0,-13-50 0,1-18 0,-16-114 0,14 25 0,46 371 0,19 451 0,-41-577 0,-3-33 0,9-18 0,-1 0 0,1 0 0,-1 1 0,0-1 0,1 0 0,-1 0 0,1 0 0,-1 0 0,1 0 0,-1 0 0,1 0 0,-1 0 0,1 0 0,-1 0 0,1 0 0,-1 0 0,1-1 0,-1 1 0,1 0 0,-1 0 0,1 0 0,-1-1 0,1 1 0,-1 0 0,1-1 0,-1 1 0,1 0 0,0-1 0,-1 1 0,1-1 0,0 1 0,-1-1 0,1 0 0,-6-7 0,0 0 0,1-1 0,0 1 0,1-1 0,0-1 0,0 1 0,1 0 0,-3-14 0,0 4 0,-169-750 0,174 765 0,-32-194 0,-30-133 0,54 303 0,9 28 0,0 0 0,0 0 0,-1 0 0,1 0 0,0 0 0,0 0 0,0 0 0,0 0 0,-1 0 0,1 0 0,0 0 0,0 0 0,0 0 0,0 0 0,-1 0 0,1 0 0,0 0 0,0 0 0,0 0 0,0 0 0,0 1 0,-1-1 0,1 0 0,0 0 0,0 0 0,0 0 0,0 0 0,0 0 0,0 0 0,-1 1 0,1-1 0,0 0 0,0 0 0,0 0 0,0 0 0,0 0 0,0 1 0,0-1 0,0 0 0,0 0 0,0 0 0,0 0 0,0 0 0,0 1 0,0-1 0,0 0 0,0 0 0,0 0 0,0 0 0,0 1 0,0-1 0,0 0 0,0 0 0,0 0 0,0 0 0,0 0 0,0 1 0,0-1 0,0 0 0,0 0 0,1 0 0,-1 0 0,1 52 0,26 219 0,5 94 0,-27-69 0,-6-333 0,9-889 0,-7 889 0,-1 26 0,-1 0 0,2 0 0,-1 0 0,2 0 0,-1 0 0,1 1 0,1-1 0,0 0 0,1 1 0,6-15 0,-10 25 0,1-1 0,-1 1 0,0 0 0,0-1 0,1 1 0,-1-1 0,0 1 0,1 0 0,-1-1 0,1 1 0,-1 0 0,1 0 0,-1-1 0,0 1 0,1 0 0,-1 0 0,1-1 0,-1 1 0,1 0 0,-1 0 0,1 0 0,-1 0 0,1 0 0,-1 0 0,1 0 0,-1 0 0,1 0 0,0 0 0,-1 0 0,1 0 0,-1 0 0,1 0 0,-1 1 0,0-1 0,1 0 0,-1 0 0,1 1 0,-1-1 0,1 0 0,-1 0 0,1 1 0,-1 0 0,16 19 0,3 13 0,-3 0 0,0 1 0,-3 1 0,11 36 0,29 150 0,-41-167 0,6 32 0,24 94 0,-63-327 0,-60-699 0,81 846 0,0 0 0,1 0 0,-1 0 0,0 0 0,0 0 0,0 0 0,0 0 0,0 0 0,0 0 0,0 0 0,1 0 0,-1 0 0,0 0 0,0 0 0,0 0 0,0 0 0,0 0 0,0 0 0,0 0 0,1 0 0,-1 0 0,0 0 0,0 0 0,0 0 0,0 0 0,0 0 0,0 0 0,0 0 0,0 0 0,1-1 0,-1 1 0,0 0 0,0 0 0,0 0 0,0 0 0,0 0 0,0 0 0,0 0 0,0 0 0,0-1 0,0 1 0,0 0 0,10 23 0,11 40 0,12 65 0,25 78 0,-52-193 0,-4-14 0,-5-23 0,-115-410 0,24 109 0,47 122 0,36 172 0,7 43 0,4 48 0,0-58 0,27 363 0,-25-350 0,-1-11 0,0 0 0,0 0 0,-1 0 0,1 1 0,-1-1 0,0 0 0,0 0 0,-1 0 0,1 0 0,-1 0 0,0 0 0,0 0 0,0 0 0,-3 7 0,4-11 0,0 0 0,0 0 0,-1 0 0,1 0 0,0 1 0,0-1 0,0 0 0,-1 0 0,1 0 0,0 0 0,0 0 0,-1 0 0,1 0 0,0 0 0,0 0 0,-1 0 0,1 0 0,0 0 0,0 0 0,-1 0 0,1 0 0,0 0 0,0 0 0,-1 0 0,1 0 0,0 0 0,0 0 0,-1 0 0,1 0 0,0-1 0,0 1 0,0 0 0,-1 0 0,1 0 0,0 0 0,0-1 0,0 1 0,0 0 0,-1 0 0,1 0 0,0-1 0,0 1 0,-9-17 0,-1-17 0,1-4 0,1 0 0,1 0 0,3 0 0,0-39 0,4 72 0,0 0 0,1 0 0,0 0 0,0 0 0,0 1 0,0-1 0,1 0 0,0 1 0,0-1 0,0 1 0,1-1 0,-1 1 0,1 0 0,0 0 0,0 0 0,1 1 0,-1-1 0,1 1 0,0 0 0,-1 0 0,1 0 0,1 0 0,-1 1 0,0-1 0,1 1 0,-1 0 0,1 0 0,5-1 0,3 0 0,0 1 0,-1 0 0,1 0 0,0 1 0,0 1 0,0 0 0,0 1 0,0 0 0,22 6 0,131 38 0,40 9 0,17 5 0,58 11 0,279-14 0,0-44 0,-208-22 0,-108 1 0,-88 6 0,709-40 0,-505-2 0,112-12 0,3 33 0,-331 25 0,962-30 0,-545-7 0,-415 35 0,271 34 0,-153 6 0,365 6 0,-305-48 0,265 4 0,-303 26 0,-116-9 0,-123-12 0,-1 1 0,1 2 0,-1 2 0,54 22 0,-99-33 0,1 0 0,0 1 0,0 0 0,-1-1 0,1 1 0,-1 0 0,1 0 0,-1 0 0,1 0 0,-1 0 0,1 1 0,-1-1 0,0 0 0,2 2 0,-3-3 0,0 1 0,0-1 0,0 1 0,-1-1 0,1 1 0,0-1 0,0 1 0,0-1 0,0 0 0,0 1 0,0-1 0,-1 1 0,1-1 0,0 0 0,0 1 0,-1-1 0,1 1 0,0-1 0,0 0 0,-1 1 0,1-1 0,0 0 0,-1 0 0,1 1 0,-1-1 0,1 0 0,0 0 0,-1 0 0,1 1 0,-1-1 0,1 0 0,0 0 0,-1 0 0,-56 12 0,-413 3 0,330-17 0,-268 11 0,-424 65 0,651-50 0,-367 41 0,-657 71-4,606-60-661,-704 50 498,-1-75 200,625-67-66,5 0 200,570 17 437,-106-2-539,206 1-65,0-1 0,0 1 0,0-1 0,1 0 0,-1-1 0,0 1 0,1-1 0,-1 1 0,1-1 0,-1 0 0,1 0 0,0-1 0,0 1 0,0-1 0,0 1 0,-3-4 0,-3-6 0,0 0 0,0-1 0,-6-13 0,8 13 0,0 1 0,-1 1 0,-14-17 0,3 12 0,-1 0 0,-1 2 0,0 0 0,-1 2 0,-46-20 0,16 7 0,22 13 0,1 1 0,-2 1 0,1 2 0,-38-6 0,37 9 0,2-2 0,-1-1 0,1-1 0,-44-20 0,72 28 0,0 1 0,0-1 0,-1 0 0,1 0 0,0 1 0,0-1 0,0 1 0,-1-1 0,1 1 0,0 0 0,-1 0 0,1-1 0,0 1 0,-1 0 0,1 0 0,-1 0 0,1 0 0,0 1 0,-1-1 0,1 0 0,0 0 0,-1 1 0,1-1 0,0 1 0,0-1 0,-1 1 0,1 0 0,0-1 0,0 1 0,0 0 0,0 0 0,0 0 0,0 0 0,0 0 0,0 0 0,0 0 0,0 0 0,1 0 0,-1 0 0,0 0 0,1 1 0,-1-1 0,1 0 0,-1 1 0,1-1 0,0 0 0,0 1 0,-1 1 0,-1 12 0,0-1 0,1 1 0,1 28 0,0-20 0,3 813 0,-6-810 0,0-1 0,-2 1 0,-1-1 0,-1 0 0,-1 0 0,-1-1 0,-22 43 0,8-18 0,6-13 0,-2-1 0,-2 0 0,-1-2 0,-43 52 0,-124 112 0,51-56 0,133-136 0,-26 29 0,-29 41 0,52-64 0,1 0 0,0 1 0,1 0 0,1 0 0,-1 1 0,2-1 0,0 1 0,-3 17 0,8-41 0,2-10 0,0 0 0,13-40 0,2 19 0,2 0 0,1 2 0,3 0 0,33-44 0,129-140 0,-40 51 0,-104 119 0,-2-1 0,-2-1 0,-3-3 0,38-84 0,-54 94 0,3 0 0,2 2 0,39-59 0,-50 89 0,1 0 0,0 0 0,1 1 0,1 1 0,0 1 0,1 0 0,0 1 0,1 1 0,1 0 0,37-16 0,11 4 0,1 3 0,1 3 0,92-11 0,73-19 0,-166 30 0,0-4 0,100-47 0,-166 68 0,-1 0 0,0 0 0,1 0 0,-1 0 0,1 0 0,-1 1 0,1-1 0,0 0 0,-1 1 0,1-1 0,-1 1 0,1 0 0,0-1 0,0 1 0,2 0 0,-28 28 0,-185 168 0,-174 177 0,302-286 0,5 3 0,-97 149 0,131-171 0,27-41 0,34-53 0,-17 22 0,132-205 0,196-234 0,-181 280 0,7 6 0,258-200 0,-392 340 0,-1-1 0,1 1 0,1 1 0,1 1 0,44-20 0,-67 34 0,0 0 0,1 1 0,-1-1 0,1 0 0,-1 1 0,1-1 0,-1 1 0,1 0 0,-1 0 0,1-1 0,-1 1 0,1 0 0,-1 0 0,1 1 0,-1-1 0,1 0 0,-1 0 0,1 1 0,-1-1 0,1 1 0,-1-1 0,0 1 0,2 0 0,-2 1 0,0-1 0,-1 1 0,1-1 0,0 1 0,-1-1 0,0 1 0,1-1 0,-1 1 0,0 0 0,0-1 0,0 1 0,0 0 0,0-1 0,0 1 0,0-1 0,0 1 0,-1 0 0,1-1 0,-1 1 0,-1 2 0,-4 15 0,-2 0 0,0-1 0,-1 0 0,0-1 0,-18 24 0,-71 80 0,69-88 0,-91 101 0,-188 161 0,-161 90 0,403-333 0,41-32 0,1-2 0,-33 34 0,92-69 0,-23 9 0,17-10 0,-1-1 0,0-1 0,-2-2 0,31-31 0,-55 50 0,1 0 0,-1 1 0,0-1 0,-1 0 0,1 0 0,-1 0 0,1 0 0,-1-1 0,0 1 0,0 0 0,0-1 0,0 1 0,-1 0 0,1-1 0,-1 1 0,0-1 0,0 1 0,0 0 0,-1-1 0,1 1 0,-1-1 0,0 1 0,0 0 0,0 0 0,0-1 0,-3-4 0,-4-5 0,-1-1 0,0 1 0,-1 1 0,-20-20 0,-18-27 0,40 43 0,-1 1 0,8 15 0,1 0 0,-1 0 0,1 0 0,-1 1 0,1-1 0,-1 0 0,1 0 0,-1 1 0,1-1 0,-1 0 0,1 1 0,-1-1 0,1 1 0,-1-1 0,1 0 0,0 1 0,-1-1 0,1 1 0,0-1 0,-1 1 0,1-1 0,0 1 0,0 0 0,-1-1 0,1 1 0,0-1 0,0 1 0,0-1 0,0 1 0,0 1 0,-12 21 0,0 0 0,-2 0 0,-1-1 0,0-1 0,-2-1 0,0 0 0,-1-1 0,-1-1 0,-1 0 0,-1-2 0,-24 15 0,44-29 0,-1-1 0,1 0 0,-1 1 0,0-1 0,1 0 0,-1 0 0,0 0 0,0 0 0,0-1 0,0 1 0,1 0 0,-1-1 0,0 0 0,0 1 0,0-1 0,0 0 0,-1 0 0,1 0 0,0 0 0,0 0 0,0 0 0,0-1 0,0 1 0,0-1 0,-3-1 0,3 0 0,0 0 0,1 0 0,-1 0 0,0 0 0,1 0 0,-1-1 0,1 1 0,0-1 0,0 1 0,0-1 0,0 1 0,0-1 0,0 0 0,1 1 0,-1-1 0,1-3 0,-1-15 0,0 0 0,1 0 0,6-34 0,-4 41 0,0 0 0,1 0 0,1 0 0,0 0 0,1 1 0,0-1 0,1 1 0,10-15 0,-11 20 0,1 0 0,0 0 0,1 1 0,0 0 0,0 0 0,0 1 0,1 0 0,0 0 0,0 1 0,1 0 0,-1 0 0,1 1 0,11-4 0,7-1 0,1 2 0,0 2 0,0 0 0,1 2 0,-1 0 0,1 3 0,-1 0 0,46 7 0,23 8 0,105 32 0,-200-47 0,695 233 0,-20 59 0,-543-219 0,-129-71 0,-1 0 0,0-1 0,1 0 0,-1 0 0,1 0 0,-1-1 0,1 1 0,-1-1 0,1 0 0,-1 0 0,1-1 0,-1 0 0,1 1 0,-1-1 0,1-1 0,-1 1 0,0-1 0,6-2 0,10-6 0,-1 0 0,27-20 0,-37 25 0,42-33 0,-2-1 0,-1-3 0,65-73 0,107-159 0,-165 192 0,-39 56 0,1 1 0,1 0 0,30-31 0,-46 54 0,-1 1 0,1 0 0,0 0 0,-1-1 0,1 1 0,0 0 0,0 0 0,0 1 0,0-1 0,0 0 0,0 1 0,0-1 0,0 1 0,0-1 0,0 1 0,0 0 0,0 0 0,0 0 0,0 0 0,1 1 0,-1-1 0,0 0 0,0 1 0,0-1 0,0 1 0,0 0 0,0 0 0,-1 0 0,1 0 0,0 0 0,0 0 0,-1 0 0,1 1 0,0-1 0,-1 0 0,1 1 0,1 3 0,9 7 0,-1 2 0,-1-1 0,16 27 0,-13-18 0,-2-6 0,7 7 0,-2 0 0,-1 1 0,-1 1 0,-1 1 0,-1 0 0,9 29 0,-21-52 0,1-1 0,0 1 0,-1 0 0,0 0 0,1-1 0,-1 1 0,0 0 0,-1-1 0,1 1 0,0 0 0,-1 0 0,0-1 0,1 1 0,-1 0 0,0-1 0,0 1 0,0-1 0,-1 0 0,1 1 0,-1-1 0,1 0 0,-1 0 0,0 1 0,0-1 0,0-1 0,0 1 0,-3 2 0,-3 1 0,-1 0 0,0 0 0,-1-1 0,1 0 0,-1-1 0,-16 4 0,-49 9 0,0-3 0,-114 4 0,-160-13 0,314-4 0,-23-2 0,261-1 0,970-75 0,-766 44 0,-249 25 0,-147 9 0,-1 0 0,0 0 0,0 1 0,15 3 0,-25-4 0,1 0 0,-1 1 0,0-1 0,1 0 0,-1 0 0,1 0 0,-1 0 0,0 0 0,1 1 0,-1-1 0,1 0 0,-1 0 0,0 0 0,1 1 0,-1-1 0,0 0 0,0 1 0,1-1 0,-1 0 0,0 1 0,0-1 0,1 0 0,-1 1 0,0-1 0,0 0 0,0 1 0,1-1 0,-1 1 0,0-1 0,0 1 0,0-1 0,0 0 0,0 1 0,0-1 0,0 1 0,0-1 0,0 0 0,0 2 0,-2 0 0,0 0 0,1 0 0,-1 0 0,0 0 0,0 0 0,0 0 0,-1 0 0,1-1 0,0 1 0,-1-1 0,-2 2 0,-57 28 0,-121 41 0,102-42 0,68-25 0,-1469 570 0,1426-553 0,38-17 0,1 2 0,0 0 0,0 0 0,1 2 0,0 0 0,-18 14 0,34-23 0,0 0 0,0 0 0,-1 0 0,1 0 0,0 0 0,0 0 0,0 0 0,0 0 0,0 0 0,0 1 0,-1-1 0,1 0 0,0 0 0,0 0 0,0 0 0,0 0 0,0 0 0,0 0 0,0 1 0,0-1 0,0 0 0,0 0 0,-1 0 0,1 0 0,0 0 0,0 1 0,0-1 0,0 0 0,0 0 0,0 0 0,0 0 0,0 0 0,0 1 0,0-1 0,0 0 0,0 0 0,0 0 0,1 0 0,-1 1 0,0-1 0,0 0 0,0 0 0,0 0 0,0 0 0,0 0 0,0 0 0,0 1 0,0-1 0,0 0 0,1 0 0,-1 0 0,0 0 0,0 0 0,0 0 0,0 0 0,0 0 0,1 0 0,17 1 0,21-7 0,0-1 0,62-21 0,-47 12 0,1592-331-1966,-1467 322 983,-112 20 340,-66 5 637,-1 0 0,0 0 0,1 0-1,-1 0 1,0 0 0,1 0 0,-1 0 0,0 0 0,1 0 0,-1 0 0,0 0-1,1 0 1,-1 0 0,0 0 0,1 0 0,-1 0 0,0 0 0,1 0-1,-1 0 1,0 0 0,1 1 0,-1-1 0,0 0 0,0 0 0,1 0 0,-1 1-1,0-1 1,0 0 0,1 0 0,-1 1 0,0-1 0,0 0 0,0 0-1,1 1 1,-1-1 0,0 0 0,0 1 0,0-1 0,-24 15-123,-57 13 127,-153 35-1,-734 134 334,-8-33 2149,858-145-2286,-226 30-94,335-50-100,20-5 0,36-10 0,481-102-64,-20 6 845,-502 111-760,0-1 0,0 1 0,0-1-1,-1-1 1,1 1 0,5-4 0,-11 5-21,0 1 0,1 0 0,-1 0 0,0 0 0,0 0 0,0 0 0,0-1-1,0 1 1,0 0 0,0 0 0,0 0 0,0-1 0,0 1 0,0 0 0,0 0 0,0 0 0,0 0-1,0-1 1,0 1 0,0 0 0,0 0 0,0 0 0,0-1 0,0 1 0,0 0 0,0 0 0,0 0-1,0 0 1,0-1 0,0 1 0,-1 0 0,1 0 0,0 0 0,0 0 0,0 0 0,0-1 0,0 1-1,0 0 1,-1 0 0,1 0 0,0 0 0,0 0 0,0 0 0,0 0 0,-1 0 0,1 0 0,0-1-1,0 1 1,0 0 0,-1 0 0,1 0 0,0 0 0,0 0 0,-30-5 2,-70 0-2,-194 17 0,202-6 0,-527 59 0,583-56 0,32-5 0,25-2 0,212-8 0,-179 3 0,227-15 0,2006-146-3527,-2212 158 3527,-20 1 0,82 3 0,-119 6 0,-17-3 0,-1-1 0,0 0 0,0 0 0,0 0 0,0 0 0,0 1 0,0-1 0,0 0 0,1 0 0,-1 0 0,0 0 0,0 1 0,0-1 0,0 0 0,0 0 0,0 0 0,0 1 0,0-1 0,0 0 0,0 0 0,0 0 0,0 1 0,0-1 0,0 0 0,0 0 0,0 0 0,-1 1 0,1-1 0,0 0 0,0 0 0,0 0 0,0 1 0,0-1 0,0 0 0,0 0 0,-1 0 0,1 0 0,0 0 0,0 1 0,0-1 0,0 0 0,-1 0 0,1 0 0,0 0 0,0 0 0,0 0 0,-1 0 0,-17 11 0,0-1 0,0 0 0,-1-2 0,-1 0 0,-37 9 0,0 1 0,-848 246-553,-7-49-946,769-183 1536,25-3 586,91-17-508,27-12-114,1 1 0,-1-1 0,0 1 1,1-1-1,-1 1 0,1-1 0,0 1 0,-1-1 0,1 0 0,-1 1 1,1-1-1,0 0 0,-1 1 0,1-1 0,0 0 0,-1 0 0,1 0 1,0 0-1,-1 1 0,1-1 0,0 0 0,-1 0 0,1 0 1,1-1-1,92 5-30,169-12 29,151-16-164,101-17-573,2811-403 1680,-2924 368-650,-359 67-233,-71 14-62,-272 52 1473,-2-13-1,-420 6 0,224-51-1470,481 1 0,0 0 0,0 2 0,0 0 0,-22 5 0,23 2 0,16-9 0,0 1 0,0-1 0,1 1 0,-1-1 0,0 1 0,1 0 0,-1-1 0,0 0 0,1 1 0,-1-1 0,1 1 0,-1-1 0,1 1 0,-1-1 0,1 0 0,-1 1 0,1-1 0,0 0 0,-1 0 0,1 0 0,-1 1 0,1-1 0,-1 0 0,1 0 0,0 0 0,-1 0 0,1 0 0,0 0 0,-1 0 0,1 0 0,0 0 0,27 4 0,0 0 0,57-1 0,-31-3 0,1502-41-851,-1-98 474,-1419 125 377,-132 13 0,0 0 0,1 1 0,-1-1 0,0 1 0,1 0 0,-1 0 0,0 0 0,1 1 0,4 1 0,-57 16 0,-1526 450 0,1323-396 0,-97 29 0,342-99 23,-1-1 0,1 1-1,0 1 1,0-1 0,0 1-1,-10 7 1,16-10-15,0 0 0,0 0-1,0 1 1,1-1 0,-1 0 0,0 1-1,0-1 1,0 0 0,1 0-1,-1 1 1,0-1 0,0 0 0,0 0-1,1 1 1,-1-1 0,0 0 0,0 0-1,1 0 1,-1 0 0,0 0-1,1 1 1,-1-1 0,0 0 0,1 0-1,-1 0 1,0 0 0,0 0 0,1 0-1,-1 0 1,0 0 0,1 0-1,-1 0 1,0 0 0,1 0 0,-1 0-1,0 0 1,1-1 0,39 2 399,234-24-46,-157 10-354,241-21-171,788-87-2047,200-20-1287,-1259 131 3054,-46 5 306,0 1 0,51 3 0,-81 4 138,-21 4 0,-35 12 4,-58 14 0,48-16 151,-591 175 2374,368-110-1289,132-36-257,136-43-821,1 0 0,0 1 0,1 0 0,-12 7 0,20-11-155,0 0 0,-1 0 1,1 1-1,0-1 0,0 0 1,0 0-1,0 0 0,-1 0 1,1 0-1,0 0 0,0 1 1,0-1-1,0 0 0,0 0 1,0 0-1,-1 0 0,1 1 1,0-1-1,0 0 0,0 0 1,0 0-1,0 1 1,0-1-1,0 0 0,0 0 1,0 0-1,0 1 0,0-1 1,0 0-1,0 0 0,0 0 1,0 1-1,0-1 0,0 0 1,0 0-1,0 0 0,1 1 1,-1-1-1,0 0 0,0 0 1,0 0-1,0 0 0,0 1 1,0-1-1,1 0 0,-1 0 1,0 0-1,0 0 0,0 0 1,0 0-1,1 1 0,-1-1 1,0 0-1,0 0 0,0 0 1,0 0-1,1 0 0,-1 0 1,0 0-1,36 4 420,141-12-362,182-32 1,-188 18-58,96-10-8,-227 24 0,-29 5 0,-14 0 0,-396 0 0,226 7 0,143-4 0,-123-3 0,118-5 0,29-1 0,19-6 0,8 4 0,0 1 0,0 0 0,1 2 0,0 0 0,25-4 0,-1-2 0,3 0 0,342-110 0,-271 81 0,136-71 0,-245 108 0,41-23 0,-51 28 0,1 0 0,-1 0 0,1 0 0,-1 0 0,0 0 0,0-1 0,1 1 0,-1 0 0,0-1 0,0 1 0,0 0 0,0-1 0,-1 1 0,1-1 0,0 0 0,-1 1 0,1-1 0,-1 1 0,1-1 0,-1 0 0,0 0 0,1 1 0,-1-1 0,0 0 0,-1-3 0,0 3 0,0 0 0,0 0 0,-1 0 0,1 0 0,0 1 0,-1-1 0,0 0 0,1 1 0,-1-1 0,0 1 0,0-1 0,0 1 0,0 0 0,0 0 0,0 0 0,0 0 0,0 0 0,-4-1 0,-18-6 0,-1 0 0,-1 2 0,0 0 0,-36-2 0,-114 0 0,105 6 0,-411-1 0,128 2 0,322 0 0,-48-6 0,59-2 0,21 9 0,0 0 0,0-1 0,0 1 0,0 0 0,0-1 0,0 1 0,0-1 0,0 1 0,0 0 0,0-1 0,0 1 0,0 0 0,0-1 0,0 1 0,0-1 0,1 1 0,-1 0 0,0-1 0,0 1 0,0 0 0,0-1 0,1 1 0,-1 0 0,0-1 0,0 1 0,1 0 0,-1 0 0,0-1 0,1 1 0,-1 0 0,0 0 0,1-1 0,-1 1 0,0 0 0,1 0 0,-1 0 0,1 0 0,17-9 0,0 2 0,1 0 0,28-5 0,188-47 0,735-155-991,-208 48 815,-597 126 176,-102 18 0,-63 22 0,1 0 0,-1 0 0,0 0 0,0 0 0,1 0 0,-1 0 0,0 0 0,0 0 0,1 0 0,-1 0 0,0 0 0,0 0 0,1-1 0,-1 1 0,0 0 0,0 0 0,0 0 0,1 0 0,-1 0 0,0-1 0,0 1 0,0 0 0,0 0 0,1 0 0,-1-1 0,0 1 0,0 0 0,0 0 0,0-1 0,0 1 0,0 0 0,0 0 0,0-1 0,0 1 0,0 0 0,0 0 0,0-1 0,0 1 0,0 0 0,0 0 0,0-1 0,0 1 0,0 0 0,0 0 0,0 0 0,0-1 0,0 1 0,0 0 0,0 0 0,-1-1 0,1 1 0,0 0 0,-33-6 0,-50 6 0,-145 19 0,161-12 0,-270 34 0,-2267 345-1530,2206-323 2364,387-63-617,28-6-178,57-15-55,139-37 16,97-24 0,522-132-948,437-118-1228,-1019 260 2305,-222 63 110,-1 0 0,41-21 0,-67 30-231,0 0 0,-1 0 1,1-1-1,-1 1 0,1 0 1,-1 0-1,1-1 0,-1 1 1,1 0-1,-1-1 0,1 1 1,-1-1-1,0 1 0,1-1 0,-1 1 1,0 0-1,1-1 0,-1 1 1,0-1-1,1 0 0,-1 1 1,0-1-1,0 1 0,0-1 1,1 1-1,-1-1 0,0 1 1,0-1-1,0 0 0,0 1 0,0-1 1,-1 0 0,0 0 0,-1 0 0,1 0 0,0 1 0,0-1-1,0 0 1,-1 1 0,1-1 0,0 1 0,-1 0 0,1-1 0,0 1 0,-1 0 0,1 0 0,-3 0 0,-31-1 11,0 1 1,-36 6-1,-205 28-20,-117 27-164,-438 77-1291,-922 141 690,1635-264 1715,106-17-544,33-6-123,338-81-143,-268 69-149,346-77-155,263-51-956,832-184-674,-1348 287 2098,-116 23-260,-68 22-44,0 0 0,0 0 0,0 0 0,0 0 0,-1 0 0,1-1 0,0 1-1,0 0 1,0 0 0,0 0 0,0 0 0,0 0 0,0 0 0,0-1 0,0 1 0,-1 0 0,1 0 0,0 0 0,0 0 0,0-1-1,0 1 1,0 0 0,0 0 0,0 0 0,0 0 0,0 0 0,0-1 0,0 1 0,0 0 0,0 0 0,1 0 0,-1 0 0,0-1 0,0 1-1,0 0 1,0 0 0,0 0 0,0 0 0,0 0 0,0 0 0,0-1 0,0 1 0,1 0 0,-1 0 0,0 0 0,0 0 0,0 0 0,0 0-1,0 0 1,0 0 0,1 0 0,-1 0 0,0-1 0,0 1 0,0 0 0,0 0 0,1 0 0,-1 0 0,0 0 0,0 0 0,-39 0-5,-518 74 4,352-41 166,84-13 179,-1369 188 50,1249-190-410,233-17 16,-1-1 0,0 1 0,1-2 0,-1 1 0,1-1 0,-1-1 0,1 1 0,-1-1 0,-9-4 0,18 5 0,-1 1 0,1-1 0,0 1 0,0-1 0,0 1 0,-1-1 0,1 0 0,0 1 0,0-1 0,0 1 0,0-1 0,0 1 0,0-1 0,0 1 0,0-1 0,0 1 0,0-1 0,1 1 0,-1-1 0,0 1 0,0-1 0,0 1 0,1-1 0,-1 1 0,0-1 0,1 1 0,-1-1 0,0 1 0,1-1 0,-1 1 0,0 0 0,1-1 0,-1 1 0,1 0 0,-1-1 0,1 1 0,-1 0 0,1 0 0,-1-1 0,1 1 0,-1 0 0,2 0 0,61-30 0,203-52 0,171-26-164,569-115-1078,646-160 1097,-1402 312 700,-232 65-502,0-1 0,-1 0 0,26-14-1,-43 21-47,1 0 0,-1-1 0,1 1 0,-1 0 0,1 0 0,-1 0 0,0 0 0,1-1 0,-1 1 0,0 0 0,1 0 0,-1-1 0,0 1 0,1 0 0,-1-1 0,0 1 0,1 0 0,-1-1 0,0 1 0,0 0 0,0-1 0,1 1 0,-1 0 0,0-1 0,0 1 0,0-1 0,0 1 0,0-1 0,0 1 0,0 0 0,0-1 0,0 1 0,0-1 0,0 1 0,0-1 0,0 1 0,0 0 0,0-1 0,0 1 0,0-1 0,0 1 0,-1-1 0,1 1 0,0 0 0,0-1 0,0 1 0,-1 0 0,1-1 0,0 1 0,-1 0 0,1-1 0,0 1 0,-1-1 0,-6-1 75,1 0 0,-1 0 0,0 1 0,0 0 1,0 0-1,0 0 0,-8 1 0,-256 13 903,-208 37-327,-197 38-1312,-147 26-327,-2459 361-2949,2797-403 2949,347-51 603,39-5-386,-119 5 0,206-24 402,40-6 123,148-28 131,149-22 110,119-17 0,2091-384 1344,-2298 410-485,-217 45-613,0 1-1,0-2 1,23-10 0,-43 16-239,0 0 0,0 0 1,1 0-1,-1 0 0,0 0 1,0-1-1,0 1 0,1 0 1,-1 0-1,0 0 0,0 0 1,0 0-1,0 0 0,1 0 1,-1 0-1,0-1 0,0 1 1,0 0-1,0 0 0,0 0 1,1 0-1,-1-1 0,0 1 1,0 0-1,0 0 0,0 0 1,0 0-1,0-1 1,0 1-1,0 0 0,0 0 1,0 0-1,0-1 0,0 1 1,0 0-1,0 0 0,0-1 1,0 1-1,0 0 0,0 0 1,0 0-1,0-1 0,0 1 1,0 0-1,0 0 0,0 0 1,0 0-1,-1-1 0,1 1 1,0 0-1,0 0 0,0 0 1,0 0-1,0 0 0,-1-1 1,1 1-1,0 0 0,0 0 1,0 0-1,0 0 0,-1 0 1,1 0-1,0 0 0,0 0 1,0 0-1,-1-1 0,-32-4 485,-71 2-97,0 5 1,-113 16 0,120-8-252,-377 41 712,-125 24 127,-1133 165 300,-56 7-441,1749-241-842,-73 1 0,106-11 0,14-3 0,47-18 0,217-69 0,233-55-164,193-48-655,330-89-368,1162-330-1558,-1698 470 1762,-180 46 0,-286 92 806,0-1 0,-1-2 0,36-20 0,-60 31 179,-1 0 0,1 0 0,-1 0 0,1 0 0,-1-1 0,1 1 0,-1 0-1,1 0 1,-1-1 0,0 1 0,1 0 0,-1-1 0,0 1 0,1-1 0,-1 1 0,0 0 0,1-1 0,-1 1 0,0-1 0,0 1 0,1-1 0,-1 1 0,0-1 0,0 1 0,0-1-1,0 1 1,0-1 0,0 1 0,0-1 0,0 1 0,0-1 0,0 1 0,0-1 0,0 1 0,0-1 0,0 1 0,0-1 0,0 1 0,-1 0 0,1-2 0,-3 1 15,1 0-1,0 0 1,-1-1 0,0 2 0,1-1 0,-1 0 0,1 0 0,-1 1 0,0 0 0,0-1-1,-2 1 1,-43 0 21,0 1-1,-62 11 0,-310 59-37,-206 55-164,-199 51-655,-130 38-164,-52 16 104,61-13 475,144-33 344,195-43 60,464-108 0,-262 68 0,555-135 507,-1 2-31,268-63 507,140-35-150,572-128-661,198-46 1764,-1200 270-1487,-116 28-387,-36 7-53,-380 79-9,333-64 0,-426 104-164,-152 46-606,-1067 265 1037,-471 124 837,2054-521-285,450-123 354,115-31-1298,1729-461-1334,-1855 492 1623,-258 74 245,51-25 1,-97 39-397,-1 0 0,1 0-1,-1 0 1,1 0 0,-1 0 0,0 0 0,1 0 0,-1 0 0,1 0 0,-1 0 0,0 0 0,1-1 0,-1 1 0,1 0 0,-1 0 0,0-1 0,1 1-1,-1 0 1,0 0 0,1-1 0,-1 1 0,0 0 0,1-1 0,-1 1 0,0-1 0,0 1 0,0 0 0,1-1 0,-1 1 0,0-1 0,0 1 0,0 0-1,0-1 1,0 1 0,0-1 0,0 1 0,0-1 0,-25 0 479,-256 56 1072,167-29-1162,-238 53 550,-704 183-1113,-34 9-460,863-222 784,199-43 111,0-2-1,-43 2 0,70-6-244,-1 1 1,1-2 0,-1 1-1,1 0 1,-1 0 0,1 0-1,-1-1 1,1 1 0,-1-1 0,1 1-1,0-1 1,-1 1 0,1-1-1,0 0 1,-2-1 0,3 2-18,0-1 0,-1 1 0,1-1 0,0 1 0,0-1 1,0 0-1,0 1 0,0-1 0,0 1 0,0-1 0,0 0 0,0 1 1,0-1-1,0 0 0,0 1 0,0-1 0,0 1 0,0-1 0,1 1 1,-1-1-1,0 0 0,0 1 0,1-1 0,-1 1 0,0-1 0,1 1 1,-1-1-1,1 1 0,-1 0 0,1-1 0,12-11 47,0 1-1,1 0 1,0 1-1,27-14 1,465-231-13,28 25-144,-420 183 19,200-83-651,220-94-1147,-493 206 1824,40-25 0,-79 43 54,-1-1 0,1 0 0,0 0 0,0 0-1,-1 0 1,1-1 0,-1 1 0,1 0 0,-1-1-1,0 1 1,1-1 0,-1 1 0,0-1 0,0 0 0,0 1-1,0-1 1,0-2 0,-1 3-1,0 1 0,0-1 0,-1 0 1,1 0-1,-1 1 0,1-1 0,0 0 0,-1 1 0,1-1 0,-1 1 0,0-1 1,1 0-1,-1 1 0,1-1 0,-1 1 0,0 0 0,1-1 0,-1 1 0,0-1 1,1 1-1,-1 0 0,0 0 0,0-1 0,0 1 0,1 0 0,-1 0 1,-1 0-1,-15-3-1,0 1 0,0 1 0,-19 2 0,-178 17 1,-657 153-392,21 92-1,720-216 885,-133 68-1,254-110-364,1-1-1,-1 2 1,1-1-1,0 1 0,-9 8 1,17-14-110,-1 1 0,1-1 0,-1 1 0,1-1 1,-1 1-1,1-1 0,0 1 0,-1 0 0,1-1 0,0 1 0,-1 0 1,1-1-1,0 1 0,0 0 0,0-1 0,0 1 0,-1 0 1,1-1-1,0 1 0,0 0 0,0-1 0,1 1 0,-1 0 0,0-1 1,0 1-1,0 0 0,0-1 0,1 2 0,1 0 31,-1-1-1,1 1 0,0-1 1,0 1-1,-1-1 0,1 0 1,0 0-1,0 0 0,0 0 1,0 0-1,0-1 0,1 1 1,-1-1-1,2 1 0,20 4 180,0-2-1,0-1 1,32-1-1,186-13 283,1476-193-1644,-586 58 2188,-1244 174-1053,-809 226-387,481-125 259,231-71 235,-273 85 634,473-139-692,1 0 1,0 0-1,0 1 1,0 0-1,-14 9 1,22-13-50,-1 0 0,1 1 1,0-1-1,0 0 0,0 0 0,0 1 1,-1-1-1,1 0 0,0 0 0,0 1 1,0-1-1,0 0 0,0 0 0,0 1 1,0-1-1,0 0 0,0 0 1,0 1-1,0-1 0,0 0 0,0 1 1,0-1-1,0 0 0,0 0 0,0 1 1,0-1-1,0 0 0,0 0 0,0 1 1,0-1-1,0 0 0,0 0 0,1 1 1,-1-1-1,0 0 0,0 0 1,0 1-1,1-1 0,-1 0 0,0 0 1,0 0-1,0 0 0,1 1 0,-1-1 1,0 0-1,0 0 0,1 0 0,-1 0 1,0 0-1,0 0 0,1 0 0,-1 0 1,0 0-1,1 0 0,-1 0 0,1 0 1,48 5-8,156-20 7,149-28-163,118-28-657,1946-404-3676,-2264 442 4077,86-19-564,-196 41 675,11-1-345,-108 34-267,-157 51 440,-167 57 237,-124 45-419,-74 27 633,-1555 599 2215,2016-756-2161,59-25 294,0 3 1,-73 43-1,125-63-73,10-5 0,37-15 245,160-69 456,150-60-439,142-57-1139,2059-807-369,-2434 965 1264,170-69 1194,-268 103-975,-37 13-364,-59 19 24,-126 47 652,-108 38-73,-1120 343 102,-31-100-790,1454-348-34,-483 74 0,475-74 0,0 0 0,0-1 0,-1 0 0,1-1 0,-21-3 0,32 3 0,0 1 0,1 0 0,-1 0 0,0 0 0,1-1 0,-1 1 0,0 0 0,1-1 0,-1 1 0,1-1 0,-1 1 0,1 0 0,-1-1 0,1 1 0,-1-1 0,1 1 0,-1-1 0,1 0 0,0 1 0,-1-1 0,1 1 0,0-1 0,-1 0 0,1 1 0,0-1 0,0 0 0,0 1 0,0-1 0,0 0 0,-1 0 0,1 1 0,0-1 0,1 0 0,-1 1 0,0-1 0,0 0 0,0 1 0,0-1 0,0 0 0,1 1 0,-1-1 0,0 0 0,1 1 0,-1-1 0,0 1 0,1-1 0,-1 1 0,1-1 0,-1 0 0,1 1 0,-1 0 0,1-1 0,-1 1 0,1-1 0,0 1 0,0-1 0,9-8 0,0 0 0,0 0 0,1 1 0,0 0 0,1 1 0,14-7 0,90-36 0,-74 33 0,619-222 0,11 37 0,-506 157 0,-103 34 109,-63 11-105,0 0 1,-1 0-1,1 0 1,0 0-1,0 1 1,0-1-1,0 0 1,-1 0-1,1 0 1,0 0 0,0 0-1,0 0 1,0 0-1,0 0 1,0 0-1,-1 0 1,1 1-1,0-1 1,0 0-1,0 0 1,0 0-1,0 0 1,0 0-1,0 0 1,0 1-1,-1-1 1,1 0-1,0 0 1,0 0-1,0 0 1,0 1-1,0-1 1,0 0-1,0 0 1,0 0-1,0 0 1,0 0-1,0 1 1,0-1 0,0 0-1,0 0 1,0 0-1,0 0 1,1 1-1,-1-1 1,0 0-1,0 0 1,0 0-1,0 0 1,0 0-1,0 1 1,0-1-1,0 0 1,0 0-1,1 0 1,-1 0-1,0 0 1,0 0-1,0 0 1,0 0-1,0 1 1,1-1-1,-1 0 1,0 0-1,-38 20 567,-565 203 283,440-169-940,-453 146-815,-380 131 775,922-302 126,65-23 0,10-2 0,39-7 0,155-37 0,153-38-164,169-41-655,1053-215-1424,13 68-430,-1234 225 1690,-289 36 492,96 5-1,-148 0 408,0 1-1,0 0 1,0 0-1,0 1 1,0 0-1,-1 0 0,1 1 1,-1-1-1,13 8 1,-18-9 58,-1 0 1,0 1-1,0-1 1,0 0-1,0 0 1,1 0 0,-2 1-1,1-1 1,0 1-1,0-1 1,0 1-1,-1-1 1,1 1-1,0-1 1,-1 1-1,0-1 1,1 1 0,-1 2-1,0-1-15,0 0 1,-1 1-1,1-1 0,-1 0 0,0 1 1,0-1-1,0 0 0,0 0 1,0 0-1,-1 0 0,-2 5 0,-8 8 37,0 0-1,0 0 0,-1-2 0,-29 26 0,-75 52 690,105-83-606,-140 98 837,82-61 101,-126 111-1,193-155-946,0 0 1,1 1-1,-1 0 0,1-1 1,0 1-1,0 0 1,0 0-1,0 1 1,-2 3-1,4-7-59,0 1 0,0-1-1,0 1 1,0-1 0,0 0 0,0 1 0,0-1 0,0 0-1,1 1 1,-1-1 0,0 1 0,0-1 0,0 0-1,0 1 1,1-1 0,-1 0 0,0 1 0,0-1-1,1 0 1,-1 0 0,0 1 0,1-1 0,-1 0-1,0 0 1,0 1 0,1-1 0,-1 0 0,1 0 0,-1 0-1,0 0 1,1 0 0,-1 1 0,0-1 0,1 0-1,-1 0 1,1 0 0,-1 0 0,0 0 0,1 0-1,-1 0 1,1 0 0,-1 0 0,0-1 0,1 1 0,-1 0-1,17-2 180,-1-1 0,0-1 0,17-6 0,-32 10-185,193-66 978,98-43 0,602-224 655,7 30-1584,-790 274-277,-104 29 191,-8 4 15,-25 11 10,-344 145 7,313-138 0,-352 133-163,296-112-7,-1244 459-2082,-15-34-303,1350-461 2551,0 0 0,-36 5 0,55-15 34,13-5 10,54-27 58,198-82-58,187-74-204,129-50-655,2409-928-3741,-2897 1133 4133,-76 29 322,-51 17 168,-368 134 1372,254-88-1068,-334 120 416,-133 41-766,-2777 900-293,3062-1022-707,314-89 830,0-1 0,0-1 0,-1-1 0,1 0 0,-38-1 0,56-2 146,1 0 0,-1 0 0,1 0 0,-1 0 0,1 0 1,-1-1-1,1 1 0,0 0 0,-1 0 0,1 0 0,-1 0 1,1-1-1,-1 1 0,1 0 0,0 0 0,-1-1 0,1 1 1,0 0-1,-1-1 0,1 1 0,0 0 0,-1-1 0,1 1 1,0-1-1,0 1 0,0 0 0,-1-1 0,1 1 0,0-1 0,0 1 1,0-1-1,0 1 0,0-1 0,0 1 0,0-1 0,0 1 1,0-1-1,0 1 0,0 0 0,0-1 0,0 1 0,0-1 1,0 1-1,0-1 0,0 1 0,1-1 0,-1 1 0,0 0 1,1-1-1,2-4-25,0 1 1,1-1 0,0 1-1,0 0 1,0 0 0,9-6-1,44-29-17,84-44-1,227-102 50,126-41 0,1897-706 590,-2229 878 393,-130 48-501,-32 6-475,0 0-1,0 0 1,0 0 0,0 0-1,-1 0 1,1 1-1,0-1 1,0 0-1,0 0 1,0 0 0,0 0-1,0 0 1,-1 0-1,1 0 1,0 1-1,0-1 1,0 0 0,0 0-1,0 0 1,0 0-1,0 0 1,0 1 0,0-1-1,0 0 1,0 0-1,0 0 1,0 0-1,0 1 1,0-1 0,0 0-1,0 0 1,0 0-1,0 0 1,0 1-1,0-1 1,0 0 0,0 0-1,0 0 1,0 0-1,0 0 1,0 1 0,0-1-1,0 0 1,0 0-1,0 0 1,1 0-1,-1 0 1,0 1 0,0-1-1,0 0 1,0 0-1,0 0 1,0 0-1,1 0 1,-1 0 0,0 0-1,0 0 1,0 0-1,0 0 1,0 0 0,1 0-1,-1 0 1,0 0-1,0 0 1,-20 15 223,-1-2 1,-30 14-1,-167 81 680,-600 274 1390,-41 20 315,666-306-1632,175-88-738,1 2-1,0 0 1,-22 17 0,38-27-236,1 1 0,0-1 0,-1 0 1,1 0-1,0 0 0,0 1 0,-1-1 0,1 0 1,0 0-1,0 0 0,0 1 0,-1-1 1,1 0-1,0 0 0,0 1 0,0-1 1,0 0-1,0 1 0,0-1 0,-1 0 1,1 0-1,0 1 0,0-1 0,0 0 1,0 1-1,0-1 0,0 0 0,0 1 1,0-1-1,0 0 0,0 1 0,0-1 0,1 0 1,-1 1-1,0-1 0,0 0 0,0 0 1,0 1-1,0-1 0,1 0 0,-1 0 1,0 1-1,0-1 0,0 0 0,1 0 1,-1 1-1,0-1 0,0 0 0,1 0 1,30 4 329,129-25-180,118-32-159,714-127-963,7 58 663,-750 112 300,-222 10 0,0 1 0,0 1 0,41 9 0,-65-10 4,0 0-1,0 0 1,0 0-1,0 0 1,-1 0-1,1 0 1,0 1-1,-1-1 1,1 1-1,-1 0 1,0 0-1,1 0 1,2 3-1,-4-4 7,-1 0 0,1 1-1,-1-1 1,1 0 0,-1 0 0,0 0-1,1 1 1,-1-1 0,0 0-1,0 0 1,0 1 0,0-1 0,0 0-1,0 0 1,0 1 0,0-1-1,0 0 1,-1 0 0,1 1 0,-1-1-1,1 0 1,-1 2 0,-5 5 59,1-1 1,-1 1-1,0-1 1,-1 0-1,0-1 1,0 1-1,-12 7 1,-31 22 30,-69 37 1,-679 299-555,652-311 155,-585 249 1371,1050-436-1024,566-196-566,13-5 1045,-850 310-527,-104 42 0,-217 94 98,-1070 505-3084,1303-603 2828,-11 5-15,0 2-1,-55 42 1,93-56 173,13-14 0,0 0 0,0 1 0,0-1 0,1 0 0,-1 0 0,0 0 0,0 1 0,0-1 0,0 0 0,0 0 0,1 0 0,-1 0 0,0 1 0,0-1 0,0 0 0,0 0 0,1 0 0,-1 0 0,0 0 0,0 0 0,0 0 0,1 1 0,-1-1 0,0 0 0,0 0 0,1 0 0,-1 0 0,0 0 0,0 0 0,1 0 0,-1 0 0,0 0 0,0 0 0,0 0 0,1 0 0,-1 0 0,0-1 0,0 1 0,1 0 0,-1 0 0,0 0 0,0 0 0,0 0 0,1 0 0,-1 0 0,0-1 0,36-9 0,-1-1 0,0-2 0,39-21 0,-12 5 0,1418-729 983,-1430 731-631,-24 13 51,0-1 1,-1-1 0,31-25-1,-48 29 81,-16 7-48,-3 6-323,-1 0 0,0 1 0,1 0 0,-14 4 0,-802 244-270,468-133-569,-1113 300-3112,1425-406 3615,-54 5 0,99-16 218,0 1 1,1-1-1,-1 0 1,1 0 0,-1 0-1,0 0 1,1 0-1,-1-1 1,1 1-1,-1 0 1,0-1 0,1 1-1,-3-2 1,3 1 4,1 1-1,0-1 1,0 0 0,0 1-1,0-1 1,0 1 0,1-1 0,-1 1-1,0-1 1,0 0 0,0 1 0,0-1-1,1 1 1,-1-1 0,0 1 0,0-1-1,1 1 1,-1-1 0,0 1-1,1 0 1,-1-1 0,1 1 0,-1-1-1,0 1 1,1 0 0,-1-1 0,1 1-1,-1 0 1,1 0 0,-1-1 0,1 1-1,0 0 1,27-17 0,1 1 0,38-14 0,191-76 0,117-42-100,251-95-354,1094-448 408,-1450 566 210,-242 111 40,0-1-1,-2-1 1,29-22 0,-54 37-179,0 1 1,0-1 0,0 0-1,0 0 1,0-1 0,0 1-1,0 0 1,0 0 0,0 0-1,0-1 1,-1 1 0,1 0-1,0-1 1,-1 1 0,1-1-1,-1 1 1,1-3-1,-1 3-12,-1 1-1,1-1 0,-1 0 0,1 0 0,0 1 0,-1-1 0,0 1 0,1-1 0,-1 0 1,1 1-1,-1-1 0,0 1 0,1-1 0,-1 1 0,0 0 0,1-1 0,-1 1 0,0 0 0,0-1 1,1 1-1,-1 0 0,0 0 0,0-1 0,0 1 0,1 0 0,-1 0 0,-1 0 0,-21 0 20,0 1 0,1 1 0,-1 1 0,-24 6 0,-215 53-32,-130 49 0,-1441 526-1598,1546-516 1598,112-35 0,169-83-1,0 1 0,0-1 0,0 1 0,0 1-1,1-1 1,-1 1 0,1 0 0,-7 10-1,11-15 3,1 0 0,0 1-1,0-1 1,0 1 0,0-1-1,0 0 1,0 1 0,-1-1-1,1 1 1,0-1-1,0 0 1,0 1 0,1-1-1,-1 1 1,0-1 0,0 0-1,0 1 1,0-1-1,0 1 1,0-1 0,0 0-1,1 1 1,-1-1 0,0 0-1,0 1 1,1-1-1,-1 0 1,0 1 0,0-1-1,1 0 1,-1 0 0,0 1-1,1-1 1,-1 0-1,0 0 1,1 0 0,-1 1-1,0-1 1,1 0 0,-1 0-1,1 0 1,-1 0-1,0 0 1,2 0 0,3 1 20,1 0 0,0-1-1,-1 0 1,1 0 0,0 0 0,7-2 0,168-39 798,139-44 164,136-39-327,90-23-1196,771-189-247,17 44 317,-1123 255 470,-155 35 0,-55 1 0,-1 1 0,1 0 0,-1 0 0,0 0 0,1 0 0,-1 0 0,1 0 0,-1 0 0,0 0 0,1 0 0,-1 0 0,1 0 0,-1 0 0,0 0 0,1 0 0,-1 1 0,1-1 0,-1 0 0,0 0 0,1 0 0,-1 1 0,0-1 0,1 0 0,-1 0 0,0 1 0,0-1 0,1 0 0,-1 0 0,0 1 0,0-1 0,1 0 0,-1 1 0,0-1 0,0 1 0,0-1 0,1 0 0,-1 1 0,0-1 0,0 0 0,0 1 0,0-1 0,0 1 0,0-1 0,0 0 0,0 1 0,0-1 0,0 1 0,0-1 0,0 0 0,0 1 0,-1-1 0,1 1 0,0-1 0,0 0 0,0 1 0,0-1 0,-1 0 0,1 1 0,-1 0 0,-18 16 0,-1-1 0,-1-1 0,0 0 0,-31 15 0,-847 422-983,461-256 108,-111 34 490,-1736 604 493,1963-732 644,144-54-36,144-45-283,33-3-425,1 0-1,0 0 1,0 0-1,0 0 1,-1 0-1,1-1 1,0 1-1,0 0 1,0 0 0,-1 0-1,1 0 1,0 0-1,0 0 1,0-1-1,0 1 1,-1 0-1,1 0 1,0 0 0,0 0-1,0-1 1,0 1-1,0 0 1,0 0-1,0-1 1,0 1-1,0 0 1,0 0-1,-1 0 1,1-1 0,0 1-1,0 0 1,0 0-1,0 0 1,0-1-1,0 1 1,1 0-1,-1 0 1,0-1-1,0 1 1,0 0 0,0 0-1,0 0 1,0-1-1,0 1 1,0 0-1,0 0 1,1 0-1,-1 0 1,0-1 0,0 1-1,0 0 1,0 0-1,1 0 1,-1 0-1,0 0 1,0-1-1,0 1 1,0 0-1,1 0 1,-1 0 0,0 0-1,0 0 1,1 0-1,18-14 296,1 1 1,34-16-1,150-71 223,112-40-436,101-29-254,1753-611-969,-1966 717 1133,-188 58 0,0 0 0,1 2 0,26-4 0,-43 7 0,0 0 0,0 0 0,0 0 0,1 0 0,-1 0 0,0 0 0,0 0 0,0 0 0,0 0 0,1 0 0,-1 0 0,0 0 0,0 0 0,0 0 0,1 0 0,-1 0 0,0 0 0,0 1 0,0-1 0,0 0 0,1 0 0,-1 0 0,0 0 0,0 0 0,0 0 0,0 0 0,0 0 0,1 1 0,-1-1 0,0 0 0,0 0 0,0 0 0,0 0 0,0 1 0,0-1 0,0 0 0,0 0 0,0 0 0,0 0 0,0 1 0,1-1 0,-1 0 0,0 0 0,0 0 0,0 0 0,0 1 0,0-1 0,-1 0 0,1 0 0,0 0 0,0 1 0,0-1 0,0 0 0,0 0 0,0 0 0,0 0 0,0 1 0,0-1 0,0 0 0,0 0 0,-1 0 0,1 0 0,0 1 0,-21 17 0,-221 125 0,155-96 0,-1624 821-874,1414-734 874,94-38 0,124-53-10,78-39 14,11-4 20,51-18 122,177-67 673,171-69 164,133-50-328,821-299-1403,13 39 235,-1160 402 1141,-159 51-492,-57 10-135,1 1 0,-1 0 0,1 0-1,-1 0 1,1-1 0,-1 1 0,1 0 0,-1 0-1,1 0 1,-1 0 0,1 0 0,0 0 0,-1 0 0,1 0-1,-1 0 1,1 0 0,-1 0 0,1 1 0,-1-1 0,1 0-1,-1 0 1,1 0 0,-1 1 0,0-1 0,1 0-1,-1 1 1,1-1 0,-1 0 0,1 1 0,-1-1 0,0 0-1,1 1 1,-1-1 0,0 1 0,1 0 0,-6 5-2,0 0 0,0 0 0,-1-1 0,1 0 0,-1 0 0,-1 0 0,1-1 0,-10 6 0,-160 101 1,-1629 877-1654,1786-978 1724,43-20-65,21-10-18,1198-456 1979,-1137 441-983,-65 27-125,-43 14-466,-20 10-90,-217 108-188,-1280 482-114,1461-585 0,38-13 0,-1 0 0,0-2 0,0 0 0,-23 2 0,45-8 0,-1 0 0,0 0 0,0 0 0,0 0 0,0 0 0,0 0 0,0 0 0,0 0 0,0 0 0,0 0 0,0 0 0,0 0 0,0-1 0,0 1 0,0 0 0,0 0 0,0 0 0,0 0 0,0 0 0,0 0 0,0 0 0,0 0 0,0 0 0,0 0 0,0 0 0,0-1 0,0 1 0,0 0 0,0 0 0,0 0 0,0 0 0,0 0 0,0 0 0,0 0 0,0 0 0,0 0 0,0 0 0,0 0 0,0-1 0,20-8 0,704-231 0,-477 167 0,89-36 0,-284 87 0,-50 20 0,-7 2 0,-29 9 0,-925 312 0,829-269 0,95-32 0,35-20 0,0 0 0,0-1 0,0 1 0,0 0 0,1 0 0,-1 0 0,0 0 0,0 0 0,0 0 0,0 0 0,1 0 0,-1 0 0,0 0 0,0 0 0,0 1 0,0-1 0,1 0 0,-1 0 0,0 0 0,0 0 0,0 0 0,0 0 0,0 0 0,1 0 0,-1 0 0,0 0 0,0 1 0,0-1 0,0 0 0,0 0 0,0 0 0,0 0 0,1 0 0,-1 1 0,0-1 0,0 0 0,0 0 0,0 0 0,0 0 0,0 1 0,0-1 0,0 0 0,0 0 0,0 0 0,0 0 0,0 1 0,0-1 0,0 0 0,0 0 0,0 0 0,0 0 0,0 1 0,0-1 0,0 0 0,0 0 0,-1 0 0,1 0 0,0 0 0,0 1 0,0-1 0,0 0 0,0 0 0,0 0 0,78-12 0,130-43 0,586-182-412,-7-45-2125,-642 216 1554,-141 65 939,-1-1 0,0 1-1,0 0 1,0-1-1,0 0 1,0 0 0,0 0-1,-1 0 1,1 0-1,-1 0 1,1-1 0,-1 1-1,0-1 1,0 0-1,0 0 1,0 0 0,2-5-1,-4 7 39,-1 1-1,1-1 0,0 0 1,-1 0-1,1 1 1,-1-1-1,1 0 1,-1 1-1,1-1 1,-1 0-1,1 1 0,-1-1 1,0 1-1,1-1 1,-1 1-1,0-1 1,1 1-1,-1-1 0,0 1 1,0 0-1,1-1 1,-1 1-1,0 0 1,0 0-1,-1 0 1,-48-6-7,-19 8 13,-75 13 0,-225 45-164,-144 43-655,-898 236-1377,15 42-523,1392-380 2709,-431 127-1618,430-126 1681,8-2 23,22-5 128,68-19 315,187-57 464,124-34-191,126-31-734,2202-472 451,-2666 607-491,334-45 618,-395 55-624,-1 0 1,0 1 0,1 0-1,0 0 1,-1 0-1,1 0 1,-1 0-1,1 1 1,-1 0 0,0 0-1,1 0 1,5 3-1,-9-3-12,-1-1-1,0 1 1,0-1-1,0 1 1,0-1-1,0 1 1,1-1-1,-1 1 1,0-1-1,0 1 1,0-1-1,0 1 1,0-1-1,0 1 1,0-1-1,-1 1 1,1-1-1,0 1 1,0-1-1,0 0 1,0 1-1,-1-1 1,1 1-1,0-1 1,0 1-1,-1-1 1,1 0-1,0 1 1,-1-1-1,1 0 1,0 1-1,-1-1 1,-29 25-16,-39 14 346,-101 45 0,113-59-7,-548 253 2626,482-219-1966,91-37-491,31-22-468,0 1-1,1-1 0,-1 1 1,0 0-1,1-1 1,-1 1-1,1 0 1,-1-1-1,1 1 1,-1 0-1,1 0 0,-1 0 1,1-1-1,0 1 1,-1 0-1,1 0 1,0 0-1,0 0 0,0 0 1,-1 1-1,2-2 0,-1 1-1,1 0 0,-1 0 1,0-1-1,1 1 0,0 0 1,-1 0-1,1-1 0,-1 1 1,1-1-1,0 1 0,-1-1 1,1 1-1,0-1 0,0 1 1,-1-1-1,1 1 0,0-1 1,0 0-1,0 0 0,1 1 1,40 7 467,132-7 430,109-18-351,1356-177-1517,-1536 175 948,-92 12 0,-29 4 0,-36 5 0,-1 1 0,1 3 0,-83 20 0,45-8 0,-284 59 0,-1511 403-3888,1747-443 3249,103-31 529,35-8 93,7-2 15,57-25 12,1077-333-159,-49 131-658,-728 178 919,378-4 0,-580 57 707,-151 1-668,0 0-1,0 0 1,0 1-1,16 5 1,-24-7-140,-1 0 1,1 0-1,-1 0 1,0 0 0,1 0-1,-1 0 1,0 0-1,1 1 1,-1-1-1,0 0 1,1 0-1,-1 0 1,0 1-1,0-1 1,1 0-1,-1 1 1,0-1 0,0 0-1,1 0 1,-1 1-1,0-1 1,0 0-1,0 1 1,1-1-1,-1 0 1,0 1-1,0-1 1,0 1-1,0-1 1,0 0-1,0 1 1,0-1 0,0 0-1,0 1 1,0-1-1,0 1 1,0-1-1,0 0 1,0 1-1,0-1 1,0 0-1,-1 1 1,-1 1 53,0 0 0,-1 0 1,1 0-1,0 0 0,-1-1 0,0 1 0,1-1 1,-1 0-1,0 0 0,-3 2 0,-43 12 427,-56 10-1,-177 28 401,-139 16-602,-117 14-1036,-2176 255-4170,2628-331 4621,-7 3-523,-114-5 0,182-9 416,25 4 397,-1 0 1,1 0-1,0 0 1,0 0 0,0 0-1,0-1 1,0 1-1,-1 0 1,1 0-1,0 0 1,0 0 0,0 0-1,0-1 1,0 1-1,0 0 1,0 0-1,0 0 1,0 0 0,0-1-1,0 1 1,0 0-1,0 0 1,0 0-1,0-1 1,0 1-1,0 0 1,0 0 0,0 0-1,0 0 1,0-1-1,0 1 1,0 0-1,0 0 1,0 0 0,0 0-1,0-1 1,0 1-1,1 0 1,-1 0-1,0 0 1,0 0 0,0 0-1,0-1 1,0 1-1,0 0 1,1 0-1,-1 0 1,0 0-1,0 0 1,0 0 0,0 0-1,1 0 1,-1 0-1,0 0 1,0-1-1,0 1 1,0 0 0,1 0-1,-1 0 1,0 0-1,0 0 1,1 1-1,20-9-38,0 1 0,31-5 0,166-31 43,132-15 0,144-16-164,109-13-567,2514-298 2521,-2821 362-1716,-267 21-74,-1 2 0,51 4 0,-78-4 0,-1 0 0,0 0 0,1 0 0,-1 0 0,1 0 0,-1 0 0,0 0 0,1 0 0,-1 0 0,1 0 0,-1 0 0,0 0 0,1 0 0,-1 1 0,0-1 0,1 0 0,-1 0 0,1 0 0,-1 1 0,0-1 0,0 0 0,1 0 0,-1 1 0,0-1 0,1 0 0,-1 0 0,0 1 0,0-1 0,0 0 0,1 1 0,-1-1 0,0 1 0,0-1 0,0 0 0,0 1 0,0-1 0,1 0 0,-1 1 0,0-1 0,0 1 0,0-1 0,0 1 0,-23 14 0,-118 28 0,-144 28 0,-126 22 163,-302 63 979,-1690 382 1737,2327-521-2184,74-17-449,9-2 21,40-11 314,1258-264-692,28 116-2534,-1142 151 2579,-184 10 101,66-1 457,-65 3-326,-8 1 19,-35 8 249,-1008 205 260,905-190-315,117-22-305,-787 143 731,0-46 116,789-100-859,-27 4 17,0-2 1,-1-2 0,1-3 0,-48-6 0,90 7-80,0 0 0,0 1 0,0-1 0,0-1 0,1 1 0,-1 0 0,0-1 0,1 0 0,0 0 0,-1 0 0,1 0 0,-5-5 0,7 6 0,0-1 0,0 1 0,0 0 0,0-1 0,1 1 0,-1 0 0,1-1 0,-1 1 0,1-1 0,-1 1 0,1-1 0,0 1 0,0-1 0,-1 1 0,1-1 0,0 1 0,1-1 0,-1 1 0,0-1 0,0 1 0,1-1 0,0-2 0,3-4 0,0 0 0,1 0 0,0 1 0,1-1 0,0 1 0,0 0 0,0 1 0,1-1 0,11-7 0,71-53 350,2 5-1,145-73 1,-99 58-306,-105 59-39,409-244 14,-338 193-20,-2-4 1,100-95-1,-102 65 1,-90 94 0,-1-2 0,-1 1 0,0-1 0,-1 0 0,0 0 0,0 0 0,-1-1 0,4-16 0,-8 24 0,0-1 0,0 0 0,-1 0 0,1 0 0,-1 0 0,0 1 0,-1-1 0,1 0 0,-1 0 0,0 0 0,0 1 0,-1-1 0,1 0 0,-1 1 0,0-1 0,0 1 0,-4-5 0,1 1 0,-1 1 0,0 1 0,0-1 0,0 1 0,-1 0 0,0 0 0,0 1 0,-16-8 0,-2 0 0,0 1 0,-1 2 0,0 0 0,-33-6 0,-123-17 0,-360-7 0,-6 39 0,-299 32 0,-304-1 0,1135-30 0,6 1 0,0-1 0,0-1 0,0 0 0,0 0 0,1 0 0,-1-2 0,-17-5 0,27 8 0,-1 0 0,1 0 0,0 0 0,-1 0 0,1 0 0,-1 0 0,1-1 0,0 1 0,-1 0 0,1 0 0,0-1 0,-1 1 0,1 0 0,0 0 0,0-1 0,-1 1 0,1 0 0,0-1 0,0 1 0,-1 0 0,1-1 0,0 1 0,0 0 0,0-1 0,0 1 0,-1-1 0,1 1 0,0 0 0,0-1 0,0 1 0,0-1 0,0 1 0,0 0 0,0-1 0,0 1 0,0-1 0,0 1 0,0 0 0,1-1 0,-1 1 0,0 0 0,0-1 0,0 1 0,0-1 0,1 1 0,-1 0 0,0-1 0,0 1 0,1-1 0,7-5 0,1 0 0,-1 1 0,1-1 0,0 2 0,1-1 0,-1 1 0,1 1 0,0-1 0,-1 2 0,12-3 0,8-3 0,279-68 0,414-50 0,-690 122 0,51-8 0,99-1 0,-175 13 0,0 0 0,0 0 0,0 1 0,0 0 0,-1 1 0,8 1 0,-13-2 0,-1-1 0,1 0 0,0 1 0,-1-1 0,1 0 0,0 1 0,-1-1 0,1 1 0,0-1 0,-1 1 0,1-1 0,-1 1 0,1-1 0,-1 1 0,1 0 0,-1-1 0,0 1 0,1-1 0,-1 1 0,0 0 0,1 0 0,-1-1 0,0 2 0,0 0 0,0-1 0,-1 1 0,1-1 0,0 1 0,-1-1 0,1 1 0,-1-1 0,0 0 0,1 1 0,-1-1 0,0 0 0,0 0 0,0 1 0,0-1 0,0 0 0,-2 1 0,-9 9 0,0-2 0,-1 0 0,0 0 0,-24 11 0,-92 39 0,-210 66 0,-53-5-164,-1067 191-2293,-30-148 163,886-139 1311,90-35 0,380 0 492,-133-30-1,210 30 246,1-4 1,0-1-1,-56-26 0,94 35 146,1-1 1,0-1-1,0 0 0,1-1 0,0 0 0,1-1 1,0-1-1,1 0 0,1-1 0,-1-1 0,2 0 1,0 0-1,-10-18 0,14 18 3,2 0 0,-1 0 0,2-1 0,0 0 0,1 1 0,0-1 0,1 0 0,1 0 0,0-1 0,1 1 0,1 0 0,0 0 0,1 0 0,1 0 0,7-24 0,4-5-159,2 0 0,2 1 1,2 0-1,2 2 0,50-72 0,165-178-222,-2 33 500,48-52-116,-28-16 1140,-255 326-1042,15-21 389,0 0-1,-2-1 0,0-1 1,17-44-1,-30 65-342,1 1 1,0 0-1,-1-1 0,1 1 1,-1-1-1,1 1 0,-1-1 1,0 1-1,0-1 1,0 1-1,0-1 0,0 0 1,0 1-1,0-1 0,0 1 1,-1-1-1,1 1 0,0-1 1,-1 1-1,0-1 0,1 1 1,-1 0-1,0-1 0,1 1 1,-1 0-1,0-1 0,0 1 1,0 0-1,0 0 0,-1 0 1,0-1-1,-2 0 53,1 1 0,-1 0 0,0 0 0,0 0 0,0 1 0,1-1 0,-1 1-1,0 0 1,0 0 0,0 0 0,0 1 0,-6 1 0,-31 7 373,0 2 0,1 1-1,1 3 1,-64 32 0,-151 97 1077,-168 150 858,338-225-1889,3 3 1,-122 143 0,180-188-522,2 1 1,0 1 0,2 1-1,1 1 1,-13 33-1,28-59-1,1 1 0,0-1 0,0 1 0,1-1 0,-1 1 0,1 0 0,0 0 0,1-1 0,0 1 0,0 0 0,0 0 0,0 0 0,1 0 0,0-1 0,0 1 0,1 0 0,-1-1 0,1 1 0,4 7 0,0-5 0,-1-1 0,1 0 0,0 0 0,1-1 0,0 0 0,0 0 0,0-1 0,1 0 0,-1 0 0,1 0 0,0-1 0,10 4 0,33 11 0,1-3 0,1-1 0,0-3 0,75 8 0,846 73-227,-607-65-529,-219-16 405,458 45-1152,-18 49-509,-558-100 1930,0 1 0,-1 2 0,0 1 0,-1 2 1,0 0-1,-1 2 0,26 17 0,-50-28 82,1-1 0,-1 0 0,0 1 0,0 0 0,0 0 0,0 0 0,-1 0 0,1 0 0,-1 0 0,0 1 0,0 0 0,0-1 0,0 1 0,0 0 0,-1 0 0,0-1 0,0 1 0,0 0 0,1 6 0,-3-5 0,1-1 0,-1 1 0,0 0 0,0-1 0,-1 1 0,1-1 0,-1 0 0,0 1 0,0-1 0,0 0 0,-1 0 0,1 0 0,-1-1 0,-5 6 0,-10 9 0,-1-1 0,0-2 0,-1 0 0,-1 0 0,-28 13 0,-39 18 0,-2-4 0,-147 47 0,-204 33 0,188-64 1475,-327 32-1,567-89-1368,-5 2 193,-1-1 0,0-1 0,0-1 0,0-1 0,-29-5 0,35 0 125,14 0-243,22-7-131,27-3-50,0 2 0,80-10 0,-31 6 0,-22 3-1365,-15 2-5461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611C4-4AC4-4E86-9BFD-DE90CD3F1641}" type="datetimeFigureOut">
              <a:rPr lang="en-IN" smtClean="0"/>
              <a:t>02-02-2026</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ED94E-4F0A-4991-9099-BB4B33D05241}" type="slidenum">
              <a:rPr lang="en-IN" smtClean="0"/>
              <a:t>‹#›</a:t>
            </a:fld>
            <a:endParaRPr lang="en-IN" dirty="0"/>
          </a:p>
        </p:txBody>
      </p:sp>
    </p:spTree>
    <p:extLst>
      <p:ext uri="{BB962C8B-B14F-4D97-AF65-F5344CB8AC3E}">
        <p14:creationId xmlns:p14="http://schemas.microsoft.com/office/powerpoint/2010/main" val="66777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43D6F-4BFA-3E58-B045-B1DC50DEC9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B020C73-9F6F-C736-8D63-C6A99BCC19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755AF93-0B8F-84E2-8A95-1E3C3749BD05}"/>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DFC64B43-4E21-8E9E-22FA-0D2ABC1E398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F17DEBA-54A1-03EF-D9B8-416C355B1CC3}"/>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1809831521"/>
      </p:ext>
    </p:extLst>
  </p:cSld>
  <p:clrMapOvr>
    <a:masterClrMapping/>
  </p:clrMapOvr>
  <p:transition spd="slow">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A352-1250-79B7-4EFC-86C9E82964C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2039C7-36E4-1299-65FF-C68AACEADB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B90CB53-CEEA-7A17-032B-1BE9F577523C}"/>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46C56F3C-39E0-7280-D304-A6257D6EA88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56B5CEE-8AB6-DD0D-4E6A-630F8AA0EC63}"/>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644561232"/>
      </p:ext>
    </p:extLst>
  </p:cSld>
  <p:clrMapOvr>
    <a:masterClrMapping/>
  </p:clrMapOvr>
  <p:transition spd="slow">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B902B1-9BCB-C071-3234-9E76D2E371B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76167E8-1970-17A0-B02F-7DACD51FF1B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F03702F-D053-9860-1AC3-3A11E6518C23}"/>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94FFB4D1-2DCE-5A0E-3D97-3E97E9C0AC7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5344F32-5D50-629C-C737-B1E2E8D35561}"/>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87239448"/>
      </p:ext>
    </p:extLst>
  </p:cSld>
  <p:clrMapOvr>
    <a:masterClrMapping/>
  </p:clrMapOvr>
  <p:transition spd="slow">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14EE8FA-6C47-44FF-8618-9D1635FF5A0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8CE6D9B-E647-49E7-9E60-BE83225634E1}" type="datetime1">
              <a:rPr kumimoji="0" lang="en-IN" sz="1200" b="0" i="0" u="none" strike="noStrike" kern="1200" cap="none" spc="0" normalizeH="0" baseline="0" noProof="0" smtClean="0">
                <a:ln>
                  <a:noFill/>
                </a:ln>
                <a:solidFill>
                  <a:prstClr val="black">
                    <a:tint val="75000"/>
                  </a:prstClr>
                </a:solidFill>
                <a:effectLst/>
                <a:uLnTx/>
                <a:uFillTx/>
                <a:latin typeface="Arial"/>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02-02-2026</a:t>
            </a:fld>
            <a:endParaRPr kumimoji="0" lang="en-IN"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5" name="Footer Placeholder 4">
            <a:extLst>
              <a:ext uri="{FF2B5EF4-FFF2-40B4-BE49-F238E27FC236}">
                <a16:creationId xmlns:a16="http://schemas.microsoft.com/office/drawing/2014/main" id="{19951173-6F66-46E9-A4C7-C4A54B0490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200" b="0" i="0" u="none" strike="noStrike" kern="1200" cap="none" spc="0" normalizeH="0" baseline="0" noProof="0" dirty="0">
              <a:ln>
                <a:noFill/>
              </a:ln>
              <a:solidFill>
                <a:prstClr val="black">
                  <a:tint val="75000"/>
                </a:prstClr>
              </a:solidFill>
              <a:effectLst/>
              <a:uLnTx/>
              <a:uFillTx/>
              <a:latin typeface="Arial"/>
              <a:ea typeface="+mn-ea"/>
              <a:cs typeface="+mn-cs"/>
            </a:endParaRPr>
          </a:p>
        </p:txBody>
      </p:sp>
      <p:sp>
        <p:nvSpPr>
          <p:cNvPr id="6" name="Slide Number Placeholder 5">
            <a:extLst>
              <a:ext uri="{FF2B5EF4-FFF2-40B4-BE49-F238E27FC236}">
                <a16:creationId xmlns:a16="http://schemas.microsoft.com/office/drawing/2014/main" id="{9F787738-9F0F-43CB-810B-1E244A5C79F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053830-7F0C-4190-B3F6-D2705AF3CFB9}" type="slidenum">
              <a:rPr kumimoji="0" lang="en-IN" sz="105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IN" sz="105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622977826"/>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2F8CD-7681-49BC-D81C-FE83236395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5F31584-A583-039C-24E4-CB796CFD87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DBAF927-B211-B9E0-204A-AB63BD5F7055}"/>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B98AEE00-082B-F605-E027-BB12F91EC18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6186E9-AB8B-3EDF-74F9-CC2EDC272553}"/>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2040173251"/>
      </p:ext>
    </p:extLst>
  </p:cSld>
  <p:clrMapOvr>
    <a:masterClrMapping/>
  </p:clrMapOvr>
  <p:transition spd="slow">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5B053-D6D0-B5CF-A33B-21F634DFB0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F780BE60-7616-937F-6779-9CCC568B0EA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5309F6-E4F6-A293-1573-A89F094E9DBD}"/>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1223F1CA-3BA3-3CB6-B8A3-EF8AB0E9A63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0B1C4D-998A-8B18-855F-2E8445B0C553}"/>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77406186"/>
      </p:ext>
    </p:extLst>
  </p:cSld>
  <p:clrMapOvr>
    <a:masterClrMapping/>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02577-C010-4F51-3E37-A35E0938457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9A3746E-9A98-C819-3982-186D9D7F86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5B296E26-86E2-C1BF-CAD2-8B248F23EA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967E55B-0B11-638B-757A-5A096C6F6279}"/>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6" name="Footer Placeholder 5">
            <a:extLst>
              <a:ext uri="{FF2B5EF4-FFF2-40B4-BE49-F238E27FC236}">
                <a16:creationId xmlns:a16="http://schemas.microsoft.com/office/drawing/2014/main" id="{D8DE961C-5073-4ED6-62B5-71DE5222D7E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14FA4A1-7A86-0A33-B644-F53AE1A3300F}"/>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2882628062"/>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59E0D-1008-29F6-6A85-DBEF162A770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4AFB6E1-B46C-8A35-F843-E258B344BF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A965A89-558F-6FD7-527C-8CE4E1285A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24BB3A3-6B45-B170-1825-4E4A8CCCB6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CC7AE3-0B26-0C4F-E74C-D6D4510C8F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7E9C91E-D2C0-1A19-115B-3B72874A90CF}"/>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8" name="Footer Placeholder 7">
            <a:extLst>
              <a:ext uri="{FF2B5EF4-FFF2-40B4-BE49-F238E27FC236}">
                <a16:creationId xmlns:a16="http://schemas.microsoft.com/office/drawing/2014/main" id="{AD1FF359-D22A-40B3-A8BA-B602F8EAD6C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78C8CCB-7A2D-2BF1-900B-304DCA0432B2}"/>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782729430"/>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B43763-E53C-F65A-B14C-53040AC4183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D3F7BF1D-D524-38AB-47D3-2FB50235EF7F}"/>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4" name="Footer Placeholder 3">
            <a:extLst>
              <a:ext uri="{FF2B5EF4-FFF2-40B4-BE49-F238E27FC236}">
                <a16:creationId xmlns:a16="http://schemas.microsoft.com/office/drawing/2014/main" id="{E47CCEE8-9D50-4E75-20AE-A0EB19AA049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BFAC2DA7-4D46-4B0C-248B-FFA3062FFA90}"/>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2974163551"/>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B938D8-71D1-7A09-9310-3B598B89C723}"/>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3" name="Footer Placeholder 2">
            <a:extLst>
              <a:ext uri="{FF2B5EF4-FFF2-40B4-BE49-F238E27FC236}">
                <a16:creationId xmlns:a16="http://schemas.microsoft.com/office/drawing/2014/main" id="{450BA566-5A9E-B95F-CCE5-400FC0A4960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6F1BFF1-D480-C891-42A9-DA063330DAEC}"/>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2092413287"/>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DC308-937B-D15D-E988-889469A908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82F5BC5D-D09E-E3D1-5428-5FF488636C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1477EA9-CFFF-5FB2-C42C-FB37C6D3A5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1E08D2-2EFC-D1CA-0172-FD08995313F4}"/>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6" name="Footer Placeholder 5">
            <a:extLst>
              <a:ext uri="{FF2B5EF4-FFF2-40B4-BE49-F238E27FC236}">
                <a16:creationId xmlns:a16="http://schemas.microsoft.com/office/drawing/2014/main" id="{7D154B98-ED3F-58CC-53CE-1940DBDF2BC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FDDE652-CD22-072E-E59F-C2592F20D9A5}"/>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680704636"/>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A241C-AB20-3BA5-2781-3353B06AE8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3069D26-D719-8E30-FC2B-CC1F005FAA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dirty="0"/>
          </a:p>
        </p:txBody>
      </p:sp>
      <p:sp>
        <p:nvSpPr>
          <p:cNvPr id="4" name="Text Placeholder 3">
            <a:extLst>
              <a:ext uri="{FF2B5EF4-FFF2-40B4-BE49-F238E27FC236}">
                <a16:creationId xmlns:a16="http://schemas.microsoft.com/office/drawing/2014/main" id="{5CF6C46A-B6AD-C265-80D0-504907D2A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CF8187-39D3-5DA0-A3BD-80BD48CE0157}"/>
              </a:ext>
            </a:extLst>
          </p:cNvPr>
          <p:cNvSpPr>
            <a:spLocks noGrp="1"/>
          </p:cNvSpPr>
          <p:nvPr>
            <p:ph type="dt" sz="half" idx="10"/>
          </p:nvPr>
        </p:nvSpPr>
        <p:spPr/>
        <p:txBody>
          <a:bodyPr/>
          <a:lstStyle/>
          <a:p>
            <a:fld id="{3940F518-EAA9-441B-89D2-EA992B684F7C}" type="datetimeFigureOut">
              <a:rPr lang="en-US" smtClean="0"/>
              <a:t>2/2/2026</a:t>
            </a:fld>
            <a:endParaRPr lang="en-US" dirty="0"/>
          </a:p>
        </p:txBody>
      </p:sp>
      <p:sp>
        <p:nvSpPr>
          <p:cNvPr id="6" name="Footer Placeholder 5">
            <a:extLst>
              <a:ext uri="{FF2B5EF4-FFF2-40B4-BE49-F238E27FC236}">
                <a16:creationId xmlns:a16="http://schemas.microsoft.com/office/drawing/2014/main" id="{286A32ED-D51B-3552-03D7-9CFDC34E1AE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5035FF-6868-A7C7-41C1-1C27D5E4BB75}"/>
              </a:ext>
            </a:extLst>
          </p:cNvPr>
          <p:cNvSpPr>
            <a:spLocks noGrp="1"/>
          </p:cNvSpPr>
          <p:nvPr>
            <p:ph type="sldNum" sz="quarter" idx="12"/>
          </p:nvPr>
        </p:nvSpPr>
        <p:spPr/>
        <p:txBody>
          <a:bodyPr/>
          <a:lstStyle/>
          <a:p>
            <a:fld id="{12A92380-B8FE-4AA8-8F2E-8768353711BB}" type="slidenum">
              <a:rPr lang="en-US" smtClean="0"/>
              <a:t>‹#›</a:t>
            </a:fld>
            <a:endParaRPr lang="en-US" dirty="0"/>
          </a:p>
        </p:txBody>
      </p:sp>
    </p:spTree>
    <p:extLst>
      <p:ext uri="{BB962C8B-B14F-4D97-AF65-F5344CB8AC3E}">
        <p14:creationId xmlns:p14="http://schemas.microsoft.com/office/powerpoint/2010/main" val="1983525126"/>
      </p:ext>
    </p:extLst>
  </p:cSld>
  <p:clrMapOvr>
    <a:masterClrMapping/>
  </p:clrMapOvr>
  <p:transition spd="slow">
    <p:cove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76DF13-EC33-F61C-D357-BF2DCFF74A2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C280A9E-70B8-CE3D-BBDA-472C6E16EB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257AB1-AB2A-D9E7-5C06-C7AD36EDD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940F518-EAA9-441B-89D2-EA992B684F7C}" type="datetimeFigureOut">
              <a:rPr lang="en-US" smtClean="0"/>
              <a:t>2/2/2026</a:t>
            </a:fld>
            <a:endParaRPr lang="en-US" dirty="0"/>
          </a:p>
        </p:txBody>
      </p:sp>
      <p:sp>
        <p:nvSpPr>
          <p:cNvPr id="5" name="Footer Placeholder 4">
            <a:extLst>
              <a:ext uri="{FF2B5EF4-FFF2-40B4-BE49-F238E27FC236}">
                <a16:creationId xmlns:a16="http://schemas.microsoft.com/office/drawing/2014/main" id="{B23109DB-5BF6-657D-A8F9-A3BFD87709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2DB643C2-4458-D64C-6D50-E78A17102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A92380-B8FE-4AA8-8F2E-8768353711BB}" type="slidenum">
              <a:rPr lang="en-US" smtClean="0"/>
              <a:t>‹#›</a:t>
            </a:fld>
            <a:endParaRPr lang="en-US" dirty="0"/>
          </a:p>
        </p:txBody>
      </p:sp>
      <p:pic>
        <p:nvPicPr>
          <p:cNvPr id="7" name="Picture 6">
            <a:extLst>
              <a:ext uri="{FF2B5EF4-FFF2-40B4-BE49-F238E27FC236}">
                <a16:creationId xmlns:a16="http://schemas.microsoft.com/office/drawing/2014/main" id="{398FEF49-8367-5E93-26CD-118C40FCFE16}"/>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610600" y="259400"/>
            <a:ext cx="3142494" cy="365761"/>
          </a:xfrm>
          <a:prstGeom prst="rect">
            <a:avLst/>
          </a:prstGeom>
        </p:spPr>
      </p:pic>
    </p:spTree>
    <p:extLst>
      <p:ext uri="{BB962C8B-B14F-4D97-AF65-F5344CB8AC3E}">
        <p14:creationId xmlns:p14="http://schemas.microsoft.com/office/powerpoint/2010/main" val="70530340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Lst>
  <p:transition spd="slow">
    <p:cove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jpeg"/><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0A4D911-7BCC-2E5A-0235-05C22F2AC65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053830-7F0C-4190-B3F6-D2705AF3CFB9}" type="slidenum">
              <a:rPr kumimoji="0" lang="en-IN" sz="1050" b="0" i="0" u="none" strike="noStrike" kern="1200" cap="none" spc="0" normalizeH="0" baseline="0" noProof="0" smtClean="0">
                <a:ln>
                  <a:noFill/>
                </a:ln>
                <a:solidFill>
                  <a:prstClr val="black"/>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050" b="0" i="0" u="none" strike="noStrike" kern="1200" cap="none" spc="0" normalizeH="0" baseline="0" noProof="0" dirty="0">
              <a:ln>
                <a:noFill/>
              </a:ln>
              <a:solidFill>
                <a:prstClr val="black"/>
              </a:solidFill>
              <a:effectLst/>
              <a:uLnTx/>
              <a:uFillTx/>
              <a:latin typeface="Arial"/>
              <a:ea typeface="+mn-ea"/>
              <a:cs typeface="+mn-cs"/>
            </a:endParaRPr>
          </a:p>
        </p:txBody>
      </p:sp>
      <p:pic>
        <p:nvPicPr>
          <p:cNvPr id="3" name="Picture 2" descr="A picture containing text, building&#10;&#10;Description automatically generated">
            <a:extLst>
              <a:ext uri="{FF2B5EF4-FFF2-40B4-BE49-F238E27FC236}">
                <a16:creationId xmlns:a16="http://schemas.microsoft.com/office/drawing/2014/main" id="{B299C7FA-3AB7-35A1-B066-BEED22692C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58" y="0"/>
            <a:ext cx="12188142"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B28E7E0E-3582-7574-6E96-54FDA5EBBCF5}"/>
                  </a:ext>
                </a:extLst>
              </p14:cNvPr>
              <p14:cNvContentPartPr/>
              <p14:nvPr/>
            </p14:nvContentPartPr>
            <p14:xfrm>
              <a:off x="240611" y="262931"/>
              <a:ext cx="4586040" cy="1284120"/>
            </p14:xfrm>
          </p:contentPart>
        </mc:Choice>
        <mc:Fallback xmlns="">
          <p:pic>
            <p:nvPicPr>
              <p:cNvPr id="4" name="Ink 3">
                <a:extLst>
                  <a:ext uri="{FF2B5EF4-FFF2-40B4-BE49-F238E27FC236}">
                    <a16:creationId xmlns:a16="http://schemas.microsoft.com/office/drawing/2014/main" id="{B28E7E0E-3582-7574-6E96-54FDA5EBBCF5}"/>
                  </a:ext>
                </a:extLst>
              </p:cNvPr>
              <p:cNvPicPr/>
              <p:nvPr/>
            </p:nvPicPr>
            <p:blipFill>
              <a:blip r:embed="rId4"/>
              <a:stretch>
                <a:fillRect/>
              </a:stretch>
            </p:blipFill>
            <p:spPr>
              <a:xfrm>
                <a:off x="177611" y="199931"/>
                <a:ext cx="4711680" cy="1409760"/>
              </a:xfrm>
              <a:prstGeom prst="rect">
                <a:avLst/>
              </a:prstGeom>
            </p:spPr>
          </p:pic>
        </mc:Fallback>
      </mc:AlternateContent>
      <p:sp>
        <p:nvSpPr>
          <p:cNvPr id="5" name="Rectangle 4">
            <a:extLst>
              <a:ext uri="{FF2B5EF4-FFF2-40B4-BE49-F238E27FC236}">
                <a16:creationId xmlns:a16="http://schemas.microsoft.com/office/drawing/2014/main" id="{D3107981-89E8-BD3E-3A28-29E4039B4AA7}"/>
              </a:ext>
            </a:extLst>
          </p:cNvPr>
          <p:cNvSpPr/>
          <p:nvPr/>
        </p:nvSpPr>
        <p:spPr>
          <a:xfrm>
            <a:off x="6172200" y="152400"/>
            <a:ext cx="5779189" cy="1123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A5ABB2B8-324B-7F32-A7FA-245E218D39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6408" y="307025"/>
            <a:ext cx="6018667" cy="700524"/>
          </a:xfrm>
          <a:prstGeom prst="rect">
            <a:avLst/>
          </a:prstGeom>
        </p:spPr>
      </p:pic>
      <p:sp>
        <p:nvSpPr>
          <p:cNvPr id="7" name="TextBox 6">
            <a:extLst>
              <a:ext uri="{FF2B5EF4-FFF2-40B4-BE49-F238E27FC236}">
                <a16:creationId xmlns:a16="http://schemas.microsoft.com/office/drawing/2014/main" id="{32BF3330-170B-2DFF-58DC-231D418F4399}"/>
              </a:ext>
            </a:extLst>
          </p:cNvPr>
          <p:cNvSpPr txBox="1"/>
          <p:nvPr/>
        </p:nvSpPr>
        <p:spPr>
          <a:xfrm>
            <a:off x="7447216" y="467450"/>
            <a:ext cx="4268534" cy="584775"/>
          </a:xfrm>
          <a:prstGeom prst="rect">
            <a:avLst/>
          </a:prstGeom>
          <a:noFill/>
        </p:spPr>
        <p:txBody>
          <a:bodyPr wrap="square">
            <a:spAutoFit/>
          </a:bodyPr>
          <a:lstStyle/>
          <a:p>
            <a:r>
              <a:rPr lang="en-IN" sz="3200" dirty="0">
                <a:solidFill>
                  <a:schemeClr val="tx1">
                    <a:lumMod val="50000"/>
                    <a:lumOff val="50000"/>
                  </a:schemeClr>
                </a:solidFill>
                <a:latin typeface="+mj-lt"/>
              </a:rPr>
              <a:t>Shaping Future India</a:t>
            </a:r>
          </a:p>
        </p:txBody>
      </p:sp>
      <p:sp>
        <p:nvSpPr>
          <p:cNvPr id="9" name="TextBox 8">
            <a:extLst>
              <a:ext uri="{FF2B5EF4-FFF2-40B4-BE49-F238E27FC236}">
                <a16:creationId xmlns:a16="http://schemas.microsoft.com/office/drawing/2014/main" id="{20A7015B-A185-D275-5F7A-FDAB81785920}"/>
              </a:ext>
            </a:extLst>
          </p:cNvPr>
          <p:cNvSpPr txBox="1"/>
          <p:nvPr/>
        </p:nvSpPr>
        <p:spPr>
          <a:xfrm>
            <a:off x="3815292" y="1428750"/>
            <a:ext cx="3550059" cy="569387"/>
          </a:xfrm>
          <a:prstGeom prst="rect">
            <a:avLst/>
          </a:prstGeom>
          <a:noFill/>
        </p:spPr>
        <p:txBody>
          <a:bodyPr wrap="square">
            <a:spAutoFit/>
          </a:bodyPr>
          <a:lstStyle/>
          <a:p>
            <a:pPr algn="ctr"/>
            <a:r>
              <a:rPr lang="en-US" sz="3100" b="1" dirty="0"/>
              <a:t>AccidentDB</a:t>
            </a:r>
          </a:p>
        </p:txBody>
      </p:sp>
    </p:spTree>
    <p:extLst>
      <p:ext uri="{BB962C8B-B14F-4D97-AF65-F5344CB8AC3E}">
        <p14:creationId xmlns:p14="http://schemas.microsoft.com/office/powerpoint/2010/main" val="2091807753"/>
      </p:ext>
    </p:extLst>
  </p:cSld>
  <p:clrMapOvr>
    <a:masterClrMapping/>
  </p:clrMapOvr>
  <p:transition spd="slow">
    <p:cove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table with numbers and names&#10;&#10;AI-generated content may be incorrect.">
            <a:extLst>
              <a:ext uri="{FF2B5EF4-FFF2-40B4-BE49-F238E27FC236}">
                <a16:creationId xmlns:a16="http://schemas.microsoft.com/office/drawing/2014/main" id="{04F88DF7-7C54-E0EC-8F37-548F102F7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169" y="2275794"/>
            <a:ext cx="1704975" cy="4352925"/>
          </a:xfrm>
          <a:prstGeom prst="rect">
            <a:avLst/>
          </a:prstGeom>
        </p:spPr>
      </p:pic>
      <p:pic>
        <p:nvPicPr>
          <p:cNvPr id="5" name="Picture 4" descr="A white background with green text">
            <a:extLst>
              <a:ext uri="{FF2B5EF4-FFF2-40B4-BE49-F238E27FC236}">
                <a16:creationId xmlns:a16="http://schemas.microsoft.com/office/drawing/2014/main" id="{35941993-83D0-0E16-2706-96640D5A7E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169" y="808717"/>
            <a:ext cx="9620250" cy="1485900"/>
          </a:xfrm>
          <a:prstGeom prst="rect">
            <a:avLst/>
          </a:prstGeom>
        </p:spPr>
      </p:pic>
      <p:sp>
        <p:nvSpPr>
          <p:cNvPr id="6" name="TextBox 5">
            <a:extLst>
              <a:ext uri="{FF2B5EF4-FFF2-40B4-BE49-F238E27FC236}">
                <a16:creationId xmlns:a16="http://schemas.microsoft.com/office/drawing/2014/main" id="{C616DFA9-A178-D714-A8E4-6202F67BEB26}"/>
              </a:ext>
            </a:extLst>
          </p:cNvPr>
          <p:cNvSpPr txBox="1"/>
          <p:nvPr/>
        </p:nvSpPr>
        <p:spPr>
          <a:xfrm>
            <a:off x="2888342" y="4554225"/>
            <a:ext cx="7627258" cy="1200329"/>
          </a:xfrm>
          <a:prstGeom prst="rect">
            <a:avLst/>
          </a:prstGeom>
          <a:noFill/>
        </p:spPr>
        <p:txBody>
          <a:bodyPr wrap="square" rtlCol="0">
            <a:spAutoFit/>
          </a:bodyPr>
          <a:lstStyle/>
          <a:p>
            <a:r>
              <a:rPr lang="en-US" b="1" dirty="0"/>
              <a:t>Solution:</a:t>
            </a:r>
          </a:p>
          <a:p>
            <a:r>
              <a:rPr lang="en-US" dirty="0"/>
              <a:t>For these specific states, railway safety authorities might need to focus more on factors like track maintenance, signal integrity, and preventing trespassing on tracks, as opposed to solely focusing on improving safety at level crossings.</a:t>
            </a:r>
            <a:endParaRPr lang="en-IN" dirty="0"/>
          </a:p>
        </p:txBody>
      </p:sp>
      <p:sp>
        <p:nvSpPr>
          <p:cNvPr id="7" name="TextBox 6">
            <a:extLst>
              <a:ext uri="{FF2B5EF4-FFF2-40B4-BE49-F238E27FC236}">
                <a16:creationId xmlns:a16="http://schemas.microsoft.com/office/drawing/2014/main" id="{2D68C52F-CEF1-C315-18FB-DD7FD336C6CE}"/>
              </a:ext>
            </a:extLst>
          </p:cNvPr>
          <p:cNvSpPr txBox="1"/>
          <p:nvPr/>
        </p:nvSpPr>
        <p:spPr>
          <a:xfrm>
            <a:off x="2888342" y="2936946"/>
            <a:ext cx="7939314" cy="1200329"/>
          </a:xfrm>
          <a:prstGeom prst="rect">
            <a:avLst/>
          </a:prstGeom>
          <a:noFill/>
        </p:spPr>
        <p:txBody>
          <a:bodyPr wrap="square" rtlCol="0">
            <a:spAutoFit/>
          </a:bodyPr>
          <a:lstStyle/>
          <a:p>
            <a:r>
              <a:rPr lang="en-US" b="1" dirty="0"/>
              <a:t>Insight:</a:t>
            </a:r>
          </a:p>
          <a:p>
            <a:r>
              <a:rPr lang="en-US" dirty="0"/>
              <a:t>In the 20 states listed, the number of general railway accidents (such as derailments, collisions, etc., along the tracks) is higher than the number of accidents that occur specifically at railway crossings.</a:t>
            </a:r>
            <a:endParaRPr lang="en-IN" b="1" dirty="0"/>
          </a:p>
        </p:txBody>
      </p:sp>
    </p:spTree>
    <p:extLst>
      <p:ext uri="{BB962C8B-B14F-4D97-AF65-F5344CB8AC3E}">
        <p14:creationId xmlns:p14="http://schemas.microsoft.com/office/powerpoint/2010/main" val="2394825131"/>
      </p:ext>
    </p:extLst>
  </p:cSld>
  <p:clrMapOvr>
    <a:masterClrMapping/>
  </p:clrMapOvr>
  <p:transition spd="slow">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white background with text">
            <a:extLst>
              <a:ext uri="{FF2B5EF4-FFF2-40B4-BE49-F238E27FC236}">
                <a16:creationId xmlns:a16="http://schemas.microsoft.com/office/drawing/2014/main" id="{4B13E813-EECB-9580-8E13-8EA1FB5AA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705" y="854178"/>
            <a:ext cx="8724900" cy="1905000"/>
          </a:xfrm>
          <a:prstGeom prst="rect">
            <a:avLst/>
          </a:prstGeom>
        </p:spPr>
      </p:pic>
      <p:pic>
        <p:nvPicPr>
          <p:cNvPr id="5" name="Picture 4" descr="A screenshot of a computer">
            <a:extLst>
              <a:ext uri="{FF2B5EF4-FFF2-40B4-BE49-F238E27FC236}">
                <a16:creationId xmlns:a16="http://schemas.microsoft.com/office/drawing/2014/main" id="{9365E359-1000-BCD1-4189-B299D4096F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118" y="2759178"/>
            <a:ext cx="4752975" cy="2808338"/>
          </a:xfrm>
          <a:prstGeom prst="rect">
            <a:avLst/>
          </a:prstGeom>
        </p:spPr>
      </p:pic>
      <p:sp>
        <p:nvSpPr>
          <p:cNvPr id="6" name="TextBox 5">
            <a:extLst>
              <a:ext uri="{FF2B5EF4-FFF2-40B4-BE49-F238E27FC236}">
                <a16:creationId xmlns:a16="http://schemas.microsoft.com/office/drawing/2014/main" id="{B9F7103B-C844-0008-46D2-5231187F5687}"/>
              </a:ext>
            </a:extLst>
          </p:cNvPr>
          <p:cNvSpPr txBox="1"/>
          <p:nvPr/>
        </p:nvSpPr>
        <p:spPr>
          <a:xfrm>
            <a:off x="5926393" y="2737056"/>
            <a:ext cx="5334000" cy="1200329"/>
          </a:xfrm>
          <a:prstGeom prst="rect">
            <a:avLst/>
          </a:prstGeom>
          <a:noFill/>
        </p:spPr>
        <p:txBody>
          <a:bodyPr wrap="square" rtlCol="0">
            <a:spAutoFit/>
          </a:bodyPr>
          <a:lstStyle/>
          <a:p>
            <a:r>
              <a:rPr lang="en-US" b="1" dirty="0"/>
              <a:t>Insight:</a:t>
            </a:r>
          </a:p>
          <a:p>
            <a:r>
              <a:rPr lang="en-US" dirty="0"/>
              <a:t>To find the </a:t>
            </a:r>
            <a:r>
              <a:rPr lang="en-US" b="1" dirty="0"/>
              <a:t>total number of deaths due to traffic accidents</a:t>
            </a:r>
            <a:r>
              <a:rPr lang="en-US" dirty="0"/>
              <a:t> for each </a:t>
            </a:r>
            <a:r>
              <a:rPr lang="en-US" b="1" dirty="0"/>
              <a:t>Union Territory (UT)</a:t>
            </a:r>
            <a:r>
              <a:rPr lang="en-US" dirty="0"/>
              <a:t> in India, ordered from </a:t>
            </a:r>
            <a:r>
              <a:rPr lang="en-US" b="1" dirty="0"/>
              <a:t>highest to lowest</a:t>
            </a:r>
            <a:r>
              <a:rPr lang="en-US" dirty="0"/>
              <a:t>.</a:t>
            </a:r>
            <a:endParaRPr lang="en-IN" b="1" dirty="0"/>
          </a:p>
        </p:txBody>
      </p:sp>
      <p:sp>
        <p:nvSpPr>
          <p:cNvPr id="7" name="TextBox 6">
            <a:extLst>
              <a:ext uri="{FF2B5EF4-FFF2-40B4-BE49-F238E27FC236}">
                <a16:creationId xmlns:a16="http://schemas.microsoft.com/office/drawing/2014/main" id="{4707A524-0D29-774B-2B04-6FA4605F9E49}"/>
              </a:ext>
            </a:extLst>
          </p:cNvPr>
          <p:cNvSpPr txBox="1"/>
          <p:nvPr/>
        </p:nvSpPr>
        <p:spPr>
          <a:xfrm>
            <a:off x="5946058" y="4163347"/>
            <a:ext cx="5503606" cy="1477328"/>
          </a:xfrm>
          <a:prstGeom prst="rect">
            <a:avLst/>
          </a:prstGeom>
          <a:noFill/>
        </p:spPr>
        <p:txBody>
          <a:bodyPr wrap="square" rtlCol="0">
            <a:spAutoFit/>
          </a:bodyPr>
          <a:lstStyle/>
          <a:p>
            <a:r>
              <a:rPr lang="en-US" b="1" dirty="0"/>
              <a:t>Solution:</a:t>
            </a:r>
          </a:p>
          <a:p>
            <a:r>
              <a:rPr lang="en-US" dirty="0"/>
              <a:t>The analysis shows a </a:t>
            </a:r>
            <a:r>
              <a:rPr lang="en-US" b="1" dirty="0"/>
              <a:t>strong urban correlation</a:t>
            </a:r>
            <a:r>
              <a:rPr lang="en-US" dirty="0"/>
              <a:t> — regions with more vehicles and complex traffic (Delhi, J&amp;K) suffer far more fatalities, while isolated or smaller UTs have minimal deaths.</a:t>
            </a:r>
            <a:endParaRPr lang="en-IN" b="1" dirty="0"/>
          </a:p>
        </p:txBody>
      </p:sp>
    </p:spTree>
    <p:extLst>
      <p:ext uri="{BB962C8B-B14F-4D97-AF65-F5344CB8AC3E}">
        <p14:creationId xmlns:p14="http://schemas.microsoft.com/office/powerpoint/2010/main" val="2839923499"/>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a:extLst>
              <a:ext uri="{FF2B5EF4-FFF2-40B4-BE49-F238E27FC236}">
                <a16:creationId xmlns:a16="http://schemas.microsoft.com/office/drawing/2014/main" id="{082C5F05-8F6E-48DB-921F-82E78B446E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25" y="727587"/>
            <a:ext cx="9896475" cy="288755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D8CC3B11-1E3D-5D31-5B84-77441EA985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625" y="3810000"/>
            <a:ext cx="3914775" cy="2438400"/>
          </a:xfrm>
          <a:prstGeom prst="rect">
            <a:avLst/>
          </a:prstGeom>
        </p:spPr>
      </p:pic>
      <p:sp>
        <p:nvSpPr>
          <p:cNvPr id="6" name="TextBox 5">
            <a:extLst>
              <a:ext uri="{FF2B5EF4-FFF2-40B4-BE49-F238E27FC236}">
                <a16:creationId xmlns:a16="http://schemas.microsoft.com/office/drawing/2014/main" id="{1A1E8797-4AF9-D8E8-A379-94A916B2EF48}"/>
              </a:ext>
            </a:extLst>
          </p:cNvPr>
          <p:cNvSpPr txBox="1"/>
          <p:nvPr/>
        </p:nvSpPr>
        <p:spPr>
          <a:xfrm>
            <a:off x="5479026" y="2720876"/>
            <a:ext cx="6118349" cy="2308324"/>
          </a:xfrm>
          <a:prstGeom prst="rect">
            <a:avLst/>
          </a:prstGeom>
          <a:noFill/>
        </p:spPr>
        <p:txBody>
          <a:bodyPr wrap="square" rtlCol="0">
            <a:spAutoFit/>
          </a:bodyPr>
          <a:lstStyle/>
          <a:p>
            <a:r>
              <a:rPr lang="en-US" b="1" dirty="0">
                <a:solidFill>
                  <a:schemeClr val="tx2">
                    <a:lumMod val="75000"/>
                    <a:lumOff val="25000"/>
                  </a:schemeClr>
                </a:solidFill>
              </a:rPr>
              <a:t>Insight:</a:t>
            </a:r>
          </a:p>
          <a:p>
            <a:endParaRPr lang="en-US" b="1" dirty="0"/>
          </a:p>
          <a:p>
            <a:r>
              <a:rPr lang="en-US" dirty="0"/>
              <a:t>The goal is to </a:t>
            </a:r>
            <a:r>
              <a:rPr lang="en-US" b="1" dirty="0"/>
              <a:t>compare the number of people injured vs. the number of people who died</a:t>
            </a:r>
            <a:r>
              <a:rPr lang="en-US" dirty="0"/>
              <a:t> in road accidents for various cities, and to </a:t>
            </a:r>
            <a:r>
              <a:rPr lang="en-US" b="1" dirty="0"/>
              <a:t>identify anomalies</a:t>
            </a:r>
            <a:r>
              <a:rPr lang="en-US" dirty="0"/>
              <a:t> — cases where deaths exceed injuries (which is highly unlikely in real data).</a:t>
            </a:r>
          </a:p>
          <a:p>
            <a:endParaRPr lang="en-US" dirty="0"/>
          </a:p>
          <a:p>
            <a:endParaRPr lang="en-IN" b="1" dirty="0"/>
          </a:p>
        </p:txBody>
      </p:sp>
      <p:sp>
        <p:nvSpPr>
          <p:cNvPr id="7" name="TextBox 6">
            <a:extLst>
              <a:ext uri="{FF2B5EF4-FFF2-40B4-BE49-F238E27FC236}">
                <a16:creationId xmlns:a16="http://schemas.microsoft.com/office/drawing/2014/main" id="{512F9603-9ADE-12D4-2477-252C70D16F40}"/>
              </a:ext>
            </a:extLst>
          </p:cNvPr>
          <p:cNvSpPr txBox="1"/>
          <p:nvPr/>
        </p:nvSpPr>
        <p:spPr>
          <a:xfrm>
            <a:off x="5479026" y="4697361"/>
            <a:ext cx="6285344" cy="2031325"/>
          </a:xfrm>
          <a:prstGeom prst="rect">
            <a:avLst/>
          </a:prstGeom>
          <a:noFill/>
        </p:spPr>
        <p:txBody>
          <a:bodyPr wrap="square" rtlCol="0">
            <a:spAutoFit/>
          </a:bodyPr>
          <a:lstStyle/>
          <a:p>
            <a:r>
              <a:rPr lang="en-US" b="1" dirty="0">
                <a:solidFill>
                  <a:schemeClr val="tx2">
                    <a:lumMod val="75000"/>
                    <a:lumOff val="25000"/>
                  </a:schemeClr>
                </a:solidFill>
              </a:rPr>
              <a:t>Solutions:</a:t>
            </a:r>
          </a:p>
          <a:p>
            <a:endParaRPr lang="en-US" b="1" dirty="0"/>
          </a:p>
          <a:p>
            <a:r>
              <a:rPr lang="en-US" dirty="0"/>
              <a:t>It reveals </a:t>
            </a:r>
            <a:r>
              <a:rPr lang="en-US" b="1" dirty="0"/>
              <a:t>unrealistic accident statistics</a:t>
            </a:r>
            <a:r>
              <a:rPr lang="en-US" dirty="0"/>
              <a:t> where </a:t>
            </a:r>
            <a:r>
              <a:rPr lang="en-US" b="1" dirty="0"/>
              <a:t>deaths exceed injuries</a:t>
            </a:r>
            <a:r>
              <a:rPr lang="en-US" dirty="0"/>
              <a:t>, flagging them for investigation.</a:t>
            </a:r>
            <a:br>
              <a:rPr lang="en-US" dirty="0"/>
            </a:br>
            <a:r>
              <a:rPr lang="en-US" dirty="0"/>
              <a:t>Such checks are crucial before using the data for analysis or reporting, as they prevent </a:t>
            </a:r>
            <a:r>
              <a:rPr lang="en-US" b="1" dirty="0"/>
              <a:t>misleading conclusions</a:t>
            </a:r>
            <a:r>
              <a:rPr lang="en-US" dirty="0"/>
              <a:t> in accident analysis and policy-making.</a:t>
            </a:r>
            <a:endParaRPr lang="en-IN" b="1" dirty="0"/>
          </a:p>
        </p:txBody>
      </p:sp>
    </p:spTree>
    <p:extLst>
      <p:ext uri="{BB962C8B-B14F-4D97-AF65-F5344CB8AC3E}">
        <p14:creationId xmlns:p14="http://schemas.microsoft.com/office/powerpoint/2010/main" val="3601260310"/>
      </p:ext>
    </p:extLst>
  </p:cSld>
  <p:clrMapOvr>
    <a:masterClrMapping/>
  </p:clrMapOvr>
  <p:transition spd="slow">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AI-generated content may be incorrect.">
            <a:extLst>
              <a:ext uri="{FF2B5EF4-FFF2-40B4-BE49-F238E27FC236}">
                <a16:creationId xmlns:a16="http://schemas.microsoft.com/office/drawing/2014/main" id="{38B987A7-5C02-8812-068B-160B752A4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434" y="533400"/>
            <a:ext cx="7800975" cy="2895600"/>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9204AC80-F428-CF29-5AFA-8C67571D8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434" y="3570338"/>
            <a:ext cx="2209800" cy="2667000"/>
          </a:xfrm>
          <a:prstGeom prst="rect">
            <a:avLst/>
          </a:prstGeom>
        </p:spPr>
      </p:pic>
      <p:sp>
        <p:nvSpPr>
          <p:cNvPr id="6" name="TextBox 5">
            <a:extLst>
              <a:ext uri="{FF2B5EF4-FFF2-40B4-BE49-F238E27FC236}">
                <a16:creationId xmlns:a16="http://schemas.microsoft.com/office/drawing/2014/main" id="{1B7DA319-D84B-724D-6E9F-8DA7103BF6C9}"/>
              </a:ext>
            </a:extLst>
          </p:cNvPr>
          <p:cNvSpPr txBox="1"/>
          <p:nvPr/>
        </p:nvSpPr>
        <p:spPr>
          <a:xfrm>
            <a:off x="5297128" y="2872513"/>
            <a:ext cx="6894872" cy="2031325"/>
          </a:xfrm>
          <a:prstGeom prst="rect">
            <a:avLst/>
          </a:prstGeom>
          <a:noFill/>
        </p:spPr>
        <p:txBody>
          <a:bodyPr wrap="square" rtlCol="0">
            <a:spAutoFit/>
          </a:bodyPr>
          <a:lstStyle/>
          <a:p>
            <a:r>
              <a:rPr lang="en-US" b="1" dirty="0"/>
              <a:t>Insight:</a:t>
            </a:r>
          </a:p>
          <a:p>
            <a:endParaRPr lang="en-US" b="1" dirty="0"/>
          </a:p>
          <a:p>
            <a:r>
              <a:rPr lang="en-US" dirty="0"/>
              <a:t>To </a:t>
            </a:r>
            <a:r>
              <a:rPr lang="en-US" b="1" dirty="0"/>
              <a:t>identify all States</a:t>
            </a:r>
            <a:r>
              <a:rPr lang="en-US" dirty="0"/>
              <a:t> where the total number of </a:t>
            </a:r>
            <a:r>
              <a:rPr lang="en-US" b="1" dirty="0"/>
              <a:t>traffic accident deaths</a:t>
            </a:r>
            <a:r>
              <a:rPr lang="en-US" dirty="0"/>
              <a:t> is </a:t>
            </a:r>
            <a:r>
              <a:rPr lang="en-US" b="1" dirty="0"/>
              <a:t>above the national average</a:t>
            </a:r>
            <a:r>
              <a:rPr lang="en-US" dirty="0"/>
              <a:t> (for all Indian states combined).</a:t>
            </a:r>
          </a:p>
          <a:p>
            <a:endParaRPr lang="en-US" dirty="0"/>
          </a:p>
          <a:p>
            <a:endParaRPr lang="en-IN" b="1" dirty="0"/>
          </a:p>
        </p:txBody>
      </p:sp>
      <p:sp>
        <p:nvSpPr>
          <p:cNvPr id="7" name="TextBox 6">
            <a:extLst>
              <a:ext uri="{FF2B5EF4-FFF2-40B4-BE49-F238E27FC236}">
                <a16:creationId xmlns:a16="http://schemas.microsoft.com/office/drawing/2014/main" id="{C0FF66D9-CBC5-07A8-91A0-0C9DCA9B531A}"/>
              </a:ext>
            </a:extLst>
          </p:cNvPr>
          <p:cNvSpPr txBox="1"/>
          <p:nvPr/>
        </p:nvSpPr>
        <p:spPr>
          <a:xfrm>
            <a:off x="3207774" y="4283242"/>
            <a:ext cx="7084506" cy="2308324"/>
          </a:xfrm>
          <a:prstGeom prst="rect">
            <a:avLst/>
          </a:prstGeom>
          <a:noFill/>
        </p:spPr>
        <p:txBody>
          <a:bodyPr wrap="square" rtlCol="0">
            <a:spAutoFit/>
          </a:bodyPr>
          <a:lstStyle/>
          <a:p>
            <a:r>
              <a:rPr lang="en-US" b="1" dirty="0">
                <a:solidFill>
                  <a:schemeClr val="tx2">
                    <a:lumMod val="75000"/>
                    <a:lumOff val="25000"/>
                  </a:schemeClr>
                </a:solidFill>
              </a:rPr>
              <a:t>Solution:</a:t>
            </a:r>
          </a:p>
          <a:p>
            <a:endParaRPr lang="en-US" b="1" dirty="0"/>
          </a:p>
          <a:p>
            <a:r>
              <a:rPr lang="en-US" dirty="0"/>
              <a:t>Identifies </a:t>
            </a:r>
            <a:r>
              <a:rPr lang="en-US" b="1" dirty="0"/>
              <a:t>states with above-average road accident deaths</a:t>
            </a:r>
            <a:r>
              <a:rPr lang="en-US" dirty="0"/>
              <a:t>, highlighting regions that require </a:t>
            </a:r>
            <a:r>
              <a:rPr lang="en-US" b="1" dirty="0"/>
              <a:t>urgent policy focus and safety reforms</a:t>
            </a:r>
            <a:r>
              <a:rPr lang="en-US" dirty="0"/>
              <a:t>.</a:t>
            </a:r>
            <a:br>
              <a:rPr lang="en-US" dirty="0"/>
            </a:br>
            <a:r>
              <a:rPr lang="en-US" dirty="0"/>
              <a:t>It provides a </a:t>
            </a:r>
            <a:r>
              <a:rPr lang="en-US" b="1" dirty="0"/>
              <a:t>data-driven foundation</a:t>
            </a:r>
            <a:r>
              <a:rPr lang="en-US" dirty="0"/>
              <a:t> for government agencies to allocate resources, improve enforcement, and ultimately </a:t>
            </a:r>
            <a:r>
              <a:rPr lang="en-US" b="1" dirty="0"/>
              <a:t>reduce fatalities</a:t>
            </a:r>
            <a:r>
              <a:rPr lang="en-US" dirty="0"/>
              <a:t> across the country.</a:t>
            </a:r>
            <a:endParaRPr lang="en-IN" b="1" dirty="0"/>
          </a:p>
        </p:txBody>
      </p:sp>
    </p:spTree>
    <p:extLst>
      <p:ext uri="{BB962C8B-B14F-4D97-AF65-F5344CB8AC3E}">
        <p14:creationId xmlns:p14="http://schemas.microsoft.com/office/powerpoint/2010/main" val="208442853"/>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code&#10;&#10;AI-generated content may be incorrect.">
            <a:extLst>
              <a:ext uri="{FF2B5EF4-FFF2-40B4-BE49-F238E27FC236}">
                <a16:creationId xmlns:a16="http://schemas.microsoft.com/office/drawing/2014/main" id="{51691388-A00C-5DB8-84C6-DE89541708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73" y="750071"/>
            <a:ext cx="8058150" cy="2790825"/>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06F2B8C7-FAEB-D13A-3CE1-984F62A741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072" y="3944005"/>
            <a:ext cx="3603727" cy="1550784"/>
          </a:xfrm>
          <a:prstGeom prst="rect">
            <a:avLst/>
          </a:prstGeom>
        </p:spPr>
      </p:pic>
      <p:sp>
        <p:nvSpPr>
          <p:cNvPr id="6" name="TextBox 5">
            <a:extLst>
              <a:ext uri="{FF2B5EF4-FFF2-40B4-BE49-F238E27FC236}">
                <a16:creationId xmlns:a16="http://schemas.microsoft.com/office/drawing/2014/main" id="{67C90721-FFC6-5B50-F3FA-93A34FDE0DD8}"/>
              </a:ext>
            </a:extLst>
          </p:cNvPr>
          <p:cNvSpPr txBox="1"/>
          <p:nvPr/>
        </p:nvSpPr>
        <p:spPr>
          <a:xfrm>
            <a:off x="4801007" y="3259394"/>
            <a:ext cx="5192785" cy="1200329"/>
          </a:xfrm>
          <a:prstGeom prst="rect">
            <a:avLst/>
          </a:prstGeom>
          <a:noFill/>
        </p:spPr>
        <p:txBody>
          <a:bodyPr wrap="square" rtlCol="0">
            <a:spAutoFit/>
          </a:bodyPr>
          <a:lstStyle/>
          <a:p>
            <a:r>
              <a:rPr lang="en-US" b="1" dirty="0"/>
              <a:t>Insight:</a:t>
            </a:r>
          </a:p>
          <a:p>
            <a:r>
              <a:rPr lang="en-US" dirty="0"/>
              <a:t>This query identifies Union Territories (UTs) in India where total traffic deaths exceed the national average.</a:t>
            </a:r>
            <a:endParaRPr lang="en-IN" b="1" dirty="0"/>
          </a:p>
        </p:txBody>
      </p:sp>
      <p:sp>
        <p:nvSpPr>
          <p:cNvPr id="7" name="TextBox 6">
            <a:extLst>
              <a:ext uri="{FF2B5EF4-FFF2-40B4-BE49-F238E27FC236}">
                <a16:creationId xmlns:a16="http://schemas.microsoft.com/office/drawing/2014/main" id="{B7E41B8A-740F-5848-2CB2-2DC2E4BBCFDD}"/>
              </a:ext>
            </a:extLst>
          </p:cNvPr>
          <p:cNvSpPr txBox="1"/>
          <p:nvPr/>
        </p:nvSpPr>
        <p:spPr>
          <a:xfrm>
            <a:off x="4801007" y="4549878"/>
            <a:ext cx="6348774" cy="1754326"/>
          </a:xfrm>
          <a:prstGeom prst="rect">
            <a:avLst/>
          </a:prstGeom>
          <a:noFill/>
        </p:spPr>
        <p:txBody>
          <a:bodyPr wrap="square" rtlCol="0">
            <a:spAutoFit/>
          </a:bodyPr>
          <a:lstStyle/>
          <a:p>
            <a:r>
              <a:rPr lang="en-US" b="1" dirty="0"/>
              <a:t>Solution:</a:t>
            </a:r>
          </a:p>
          <a:p>
            <a:r>
              <a:rPr lang="en-US" dirty="0"/>
              <a:t>only Delhi and Jammu &amp; Kashmir have traffic death figures above the national UT average, with Delhi showing a significantly higher number. This indicates that these UTs may require focused interventions in traffic safety, infrastructure, and law enforcement to address the higher fatality rates.</a:t>
            </a:r>
            <a:endParaRPr lang="en-IN" b="1" dirty="0"/>
          </a:p>
        </p:txBody>
      </p:sp>
    </p:spTree>
    <p:extLst>
      <p:ext uri="{BB962C8B-B14F-4D97-AF65-F5344CB8AC3E}">
        <p14:creationId xmlns:p14="http://schemas.microsoft.com/office/powerpoint/2010/main" val="4153340256"/>
      </p:ext>
    </p:extLst>
  </p:cSld>
  <p:clrMapOvr>
    <a:masterClrMapping/>
  </p:clrMapOvr>
  <p:transition spd="slow">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E87A72-982B-B263-873E-76912907B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22583"/>
            <a:ext cx="6027174" cy="2976716"/>
          </a:xfrm>
          <a:prstGeom prst="rect">
            <a:avLst/>
          </a:prstGeom>
        </p:spPr>
      </p:pic>
      <p:pic>
        <p:nvPicPr>
          <p:cNvPr id="5" name="Picture 4">
            <a:extLst>
              <a:ext uri="{FF2B5EF4-FFF2-40B4-BE49-F238E27FC236}">
                <a16:creationId xmlns:a16="http://schemas.microsoft.com/office/drawing/2014/main" id="{6CEF68DF-5DF1-31CB-D3CC-1AA3F300A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58241"/>
            <a:ext cx="3219899" cy="1648055"/>
          </a:xfrm>
          <a:prstGeom prst="rect">
            <a:avLst/>
          </a:prstGeom>
        </p:spPr>
      </p:pic>
      <p:pic>
        <p:nvPicPr>
          <p:cNvPr id="12" name="Picture 11">
            <a:extLst>
              <a:ext uri="{FF2B5EF4-FFF2-40B4-BE49-F238E27FC236}">
                <a16:creationId xmlns:a16="http://schemas.microsoft.com/office/drawing/2014/main" id="{EA9E0387-97D1-4741-6A40-730C6A5194AB}"/>
              </a:ext>
            </a:extLst>
          </p:cNvPr>
          <p:cNvPicPr>
            <a:picLocks noChangeAspect="1"/>
          </p:cNvPicPr>
          <p:nvPr/>
        </p:nvPicPr>
        <p:blipFill>
          <a:blip r:embed="rId4"/>
          <a:stretch>
            <a:fillRect/>
          </a:stretch>
        </p:blipFill>
        <p:spPr>
          <a:xfrm>
            <a:off x="3782728" y="2381289"/>
            <a:ext cx="6570978" cy="3547872"/>
          </a:xfrm>
          <a:prstGeom prst="rect">
            <a:avLst/>
          </a:prstGeom>
        </p:spPr>
      </p:pic>
    </p:spTree>
    <p:extLst>
      <p:ext uri="{BB962C8B-B14F-4D97-AF65-F5344CB8AC3E}">
        <p14:creationId xmlns:p14="http://schemas.microsoft.com/office/powerpoint/2010/main" val="275567505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34A9439-59EA-0239-CF98-413C13FAE7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140" y="197051"/>
            <a:ext cx="6794795" cy="3480865"/>
          </a:xfrm>
          <a:prstGeom prst="rect">
            <a:avLst/>
          </a:prstGeom>
        </p:spPr>
      </p:pic>
      <p:pic>
        <p:nvPicPr>
          <p:cNvPr id="7" name="Picture 6">
            <a:extLst>
              <a:ext uri="{FF2B5EF4-FFF2-40B4-BE49-F238E27FC236}">
                <a16:creationId xmlns:a16="http://schemas.microsoft.com/office/drawing/2014/main" id="{7D4B4C6D-DEF0-6DAC-43EB-C6D631CCF5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410" y="3966871"/>
            <a:ext cx="3477110" cy="666843"/>
          </a:xfrm>
          <a:prstGeom prst="rect">
            <a:avLst/>
          </a:prstGeom>
        </p:spPr>
      </p:pic>
      <p:sp>
        <p:nvSpPr>
          <p:cNvPr id="9" name="TextBox 8">
            <a:extLst>
              <a:ext uri="{FF2B5EF4-FFF2-40B4-BE49-F238E27FC236}">
                <a16:creationId xmlns:a16="http://schemas.microsoft.com/office/drawing/2014/main" id="{3C26A816-E62D-0FC0-5437-EA8576504E13}"/>
              </a:ext>
            </a:extLst>
          </p:cNvPr>
          <p:cNvSpPr txBox="1"/>
          <p:nvPr/>
        </p:nvSpPr>
        <p:spPr>
          <a:xfrm>
            <a:off x="411480" y="4934913"/>
            <a:ext cx="8491888" cy="646331"/>
          </a:xfrm>
          <a:prstGeom prst="rect">
            <a:avLst/>
          </a:prstGeom>
          <a:noFill/>
        </p:spPr>
        <p:txBody>
          <a:bodyPr wrap="square">
            <a:spAutoFit/>
          </a:bodyPr>
          <a:lstStyle/>
          <a:p>
            <a:r>
              <a:rPr lang="en-IN" b="1" dirty="0"/>
              <a:t>INSIGHT</a:t>
            </a:r>
            <a:r>
              <a:rPr lang="en-US" dirty="0"/>
              <a:t> --   The query classifies </a:t>
            </a:r>
            <a:r>
              <a:rPr lang="en-US" b="1" dirty="0"/>
              <a:t>UTs</a:t>
            </a:r>
            <a:r>
              <a:rPr lang="en-US" dirty="0"/>
              <a:t> into </a:t>
            </a:r>
            <a:r>
              <a:rPr lang="en-US" b="1" dirty="0"/>
              <a:t>High</a:t>
            </a:r>
            <a:r>
              <a:rPr lang="en-US" dirty="0"/>
              <a:t>, </a:t>
            </a:r>
            <a:r>
              <a:rPr lang="en-US" b="1" dirty="0"/>
              <a:t>Medium</a:t>
            </a:r>
            <a:r>
              <a:rPr lang="en-US" dirty="0"/>
              <a:t>, and </a:t>
            </a:r>
            <a:r>
              <a:rPr lang="en-US" b="1" dirty="0"/>
              <a:t>Low risk</a:t>
            </a:r>
            <a:r>
              <a:rPr lang="en-US" dirty="0"/>
              <a:t> categories based on </a:t>
            </a:r>
            <a:r>
              <a:rPr lang="en-US" b="1" dirty="0"/>
              <a:t>traffic accident deaths</a:t>
            </a:r>
            <a:r>
              <a:rPr lang="en-US" dirty="0"/>
              <a:t>, showing only </a:t>
            </a:r>
            <a:r>
              <a:rPr lang="en-US" b="1" dirty="0"/>
              <a:t>Medium-risk</a:t>
            </a:r>
            <a:r>
              <a:rPr lang="en-US" dirty="0"/>
              <a:t> regions.</a:t>
            </a:r>
            <a:endParaRPr lang="en-IN" dirty="0"/>
          </a:p>
        </p:txBody>
      </p:sp>
      <p:sp>
        <p:nvSpPr>
          <p:cNvPr id="10" name="TextBox 9">
            <a:extLst>
              <a:ext uri="{FF2B5EF4-FFF2-40B4-BE49-F238E27FC236}">
                <a16:creationId xmlns:a16="http://schemas.microsoft.com/office/drawing/2014/main" id="{70CB7CA8-1A02-DFE4-6B55-5FB61F4D01CE}"/>
              </a:ext>
            </a:extLst>
          </p:cNvPr>
          <p:cNvSpPr txBox="1"/>
          <p:nvPr/>
        </p:nvSpPr>
        <p:spPr>
          <a:xfrm>
            <a:off x="411480" y="5721588"/>
            <a:ext cx="1577358" cy="338245"/>
          </a:xfrm>
          <a:prstGeom prst="rect">
            <a:avLst/>
          </a:prstGeom>
          <a:noFill/>
        </p:spPr>
        <p:txBody>
          <a:bodyPr wrap="square" rtlCol="0">
            <a:spAutoFit/>
          </a:bodyPr>
          <a:lstStyle/>
          <a:p>
            <a:r>
              <a:rPr lang="en-US" sz="1600" b="1" dirty="0"/>
              <a:t>SOLUTION--</a:t>
            </a:r>
            <a:endParaRPr lang="en-IN" sz="1600" b="1" dirty="0"/>
          </a:p>
        </p:txBody>
      </p:sp>
      <p:sp>
        <p:nvSpPr>
          <p:cNvPr id="11" name="TextBox 10">
            <a:extLst>
              <a:ext uri="{FF2B5EF4-FFF2-40B4-BE49-F238E27FC236}">
                <a16:creationId xmlns:a16="http://schemas.microsoft.com/office/drawing/2014/main" id="{0343F0E1-B2D8-1D44-91FD-4A970FA6D761}"/>
              </a:ext>
            </a:extLst>
          </p:cNvPr>
          <p:cNvSpPr txBox="1"/>
          <p:nvPr/>
        </p:nvSpPr>
        <p:spPr>
          <a:xfrm>
            <a:off x="411480" y="6059833"/>
            <a:ext cx="12057246" cy="923330"/>
          </a:xfrm>
          <a:prstGeom prst="rect">
            <a:avLst/>
          </a:prstGeom>
          <a:noFill/>
        </p:spPr>
        <p:txBody>
          <a:bodyPr wrap="square" rtlCol="0">
            <a:spAutoFit/>
          </a:bodyPr>
          <a:lstStyle/>
          <a:p>
            <a:r>
              <a:rPr lang="en-US" dirty="0"/>
              <a:t>These areas have a </a:t>
            </a:r>
            <a:r>
              <a:rPr lang="en-US" b="1" dirty="0"/>
              <a:t>moderate accident death rate</a:t>
            </a:r>
            <a:r>
              <a:rPr lang="en-US" dirty="0"/>
              <a:t> and need </a:t>
            </a:r>
            <a:r>
              <a:rPr lang="en-US" b="1" dirty="0"/>
              <a:t>focused road safety measures</a:t>
            </a:r>
            <a:r>
              <a:rPr lang="en-US" dirty="0"/>
              <a:t> to prevent rising into the high-risk zone.</a:t>
            </a:r>
          </a:p>
          <a:p>
            <a:endParaRPr lang="en-IN" dirty="0"/>
          </a:p>
        </p:txBody>
      </p:sp>
    </p:spTree>
    <p:extLst>
      <p:ext uri="{BB962C8B-B14F-4D97-AF65-F5344CB8AC3E}">
        <p14:creationId xmlns:p14="http://schemas.microsoft.com/office/powerpoint/2010/main" val="2632611140"/>
      </p:ext>
    </p:extLst>
  </p:cSld>
  <p:clrMapOvr>
    <a:masterClrMapping/>
  </p:clrMapOvr>
  <p:transition spd="slow">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1B2DF66-9F5A-907F-9BFA-CC09FB80C76A}"/>
              </a:ext>
            </a:extLst>
          </p:cNvPr>
          <p:cNvSpPr txBox="1"/>
          <p:nvPr/>
        </p:nvSpPr>
        <p:spPr>
          <a:xfrm>
            <a:off x="8884178" y="1206170"/>
            <a:ext cx="3200433" cy="2092881"/>
          </a:xfrm>
          <a:prstGeom prst="rect">
            <a:avLst/>
          </a:prstGeom>
          <a:noFill/>
        </p:spPr>
        <p:txBody>
          <a:bodyPr wrap="square" rtlCol="0">
            <a:spAutoFit/>
          </a:bodyPr>
          <a:lstStyle/>
          <a:p>
            <a:r>
              <a:rPr lang="en-US" sz="1400" b="1" dirty="0"/>
              <a:t>Uttar Pradesh</a:t>
            </a:r>
            <a:r>
              <a:rPr lang="en-US" sz="1400" dirty="0"/>
              <a:t> as the </a:t>
            </a:r>
            <a:r>
              <a:rPr lang="en-US" sz="1400" b="1" dirty="0"/>
              <a:t>State with the highest total traffic accident deaths</a:t>
            </a:r>
            <a:r>
              <a:rPr lang="en-US" sz="1400" dirty="0"/>
              <a:t>.</a:t>
            </a:r>
            <a:br>
              <a:rPr lang="en-US" sz="1400" dirty="0"/>
            </a:br>
            <a:r>
              <a:rPr lang="en-US" sz="1400" dirty="0"/>
              <a:t>This means Uttar Pradesh has the </a:t>
            </a:r>
            <a:r>
              <a:rPr lang="en-US" sz="1400" b="1" dirty="0"/>
              <a:t>most severe road safety issue</a:t>
            </a:r>
            <a:r>
              <a:rPr lang="en-US" sz="1400" dirty="0"/>
              <a:t> among all states, indicating </a:t>
            </a:r>
            <a:r>
              <a:rPr lang="en-US" sz="1400" b="1" dirty="0"/>
              <a:t>high population, traffic density, and possibly weak enforcement of traffic rules or unsafe road conditions</a:t>
            </a:r>
            <a:r>
              <a:rPr lang="en-US" sz="1400" dirty="0"/>
              <a:t>.</a:t>
            </a:r>
          </a:p>
          <a:p>
            <a:endParaRPr lang="en-IN" dirty="0"/>
          </a:p>
        </p:txBody>
      </p:sp>
      <p:sp>
        <p:nvSpPr>
          <p:cNvPr id="5" name="TextBox 4">
            <a:extLst>
              <a:ext uri="{FF2B5EF4-FFF2-40B4-BE49-F238E27FC236}">
                <a16:creationId xmlns:a16="http://schemas.microsoft.com/office/drawing/2014/main" id="{EFCB25D2-E0B8-F957-6B99-E7C4798CB570}"/>
              </a:ext>
            </a:extLst>
          </p:cNvPr>
          <p:cNvSpPr txBox="1"/>
          <p:nvPr/>
        </p:nvSpPr>
        <p:spPr>
          <a:xfrm>
            <a:off x="8883121" y="784501"/>
            <a:ext cx="1120030" cy="338554"/>
          </a:xfrm>
          <a:prstGeom prst="rect">
            <a:avLst/>
          </a:prstGeom>
          <a:noFill/>
        </p:spPr>
        <p:txBody>
          <a:bodyPr wrap="square" rtlCol="0">
            <a:spAutoFit/>
          </a:bodyPr>
          <a:lstStyle/>
          <a:p>
            <a:r>
              <a:rPr lang="en-US" sz="1600" b="1" dirty="0">
                <a:solidFill>
                  <a:schemeClr val="tx2">
                    <a:lumMod val="75000"/>
                    <a:lumOff val="25000"/>
                  </a:schemeClr>
                </a:solidFill>
              </a:rPr>
              <a:t>INSIGHT</a:t>
            </a:r>
            <a:endParaRPr lang="en-IN" b="1" dirty="0">
              <a:solidFill>
                <a:schemeClr val="tx2">
                  <a:lumMod val="75000"/>
                  <a:lumOff val="25000"/>
                </a:schemeClr>
              </a:solidFill>
            </a:endParaRPr>
          </a:p>
        </p:txBody>
      </p:sp>
      <p:sp>
        <p:nvSpPr>
          <p:cNvPr id="6" name="TextBox 5">
            <a:extLst>
              <a:ext uri="{FF2B5EF4-FFF2-40B4-BE49-F238E27FC236}">
                <a16:creationId xmlns:a16="http://schemas.microsoft.com/office/drawing/2014/main" id="{50F4F96A-49FF-85A8-375D-FD6F9A29580C}"/>
              </a:ext>
            </a:extLst>
          </p:cNvPr>
          <p:cNvSpPr txBox="1"/>
          <p:nvPr/>
        </p:nvSpPr>
        <p:spPr>
          <a:xfrm>
            <a:off x="8883121" y="3002159"/>
            <a:ext cx="2958746" cy="1169551"/>
          </a:xfrm>
          <a:prstGeom prst="rect">
            <a:avLst/>
          </a:prstGeom>
          <a:noFill/>
        </p:spPr>
        <p:txBody>
          <a:bodyPr wrap="square" rtlCol="0">
            <a:spAutoFit/>
          </a:bodyPr>
          <a:lstStyle/>
          <a:p>
            <a:r>
              <a:rPr lang="en-IN" sz="1400" b="1" dirty="0">
                <a:solidFill>
                  <a:schemeClr val="tx2">
                    <a:lumMod val="75000"/>
                    <a:lumOff val="25000"/>
                  </a:schemeClr>
                </a:solidFill>
              </a:rPr>
              <a:t>SOLUTIONS</a:t>
            </a:r>
          </a:p>
          <a:p>
            <a:endParaRPr lang="en-IN" sz="1400" b="1" dirty="0"/>
          </a:p>
          <a:p>
            <a:r>
              <a:rPr lang="en-IN" sz="1400" b="1" dirty="0"/>
              <a:t>Improve Road Infrastructure</a:t>
            </a:r>
          </a:p>
          <a:p>
            <a:r>
              <a:rPr lang="en-IN" sz="1400" b="1" dirty="0"/>
              <a:t>Strict Traffic Law Enforcement        Public Awareness Campaigns</a:t>
            </a:r>
          </a:p>
        </p:txBody>
      </p:sp>
      <p:sp>
        <p:nvSpPr>
          <p:cNvPr id="7" name="TextBox 6">
            <a:extLst>
              <a:ext uri="{FF2B5EF4-FFF2-40B4-BE49-F238E27FC236}">
                <a16:creationId xmlns:a16="http://schemas.microsoft.com/office/drawing/2014/main" id="{22E78B4C-94F1-D6F1-C799-D23A08CE4D8D}"/>
              </a:ext>
            </a:extLst>
          </p:cNvPr>
          <p:cNvSpPr txBox="1"/>
          <p:nvPr/>
        </p:nvSpPr>
        <p:spPr>
          <a:xfrm>
            <a:off x="8883121" y="5241423"/>
            <a:ext cx="3282215" cy="1384995"/>
          </a:xfrm>
          <a:prstGeom prst="rect">
            <a:avLst/>
          </a:prstGeom>
          <a:noFill/>
        </p:spPr>
        <p:txBody>
          <a:bodyPr wrap="square" rtlCol="0">
            <a:spAutoFit/>
          </a:bodyPr>
          <a:lstStyle/>
          <a:p>
            <a:r>
              <a:rPr lang="en-US" sz="1200" b="1" dirty="0">
                <a:solidFill>
                  <a:schemeClr val="tx2">
                    <a:lumMod val="75000"/>
                    <a:lumOff val="25000"/>
                  </a:schemeClr>
                </a:solidFill>
              </a:rPr>
              <a:t>Conclusion:</a:t>
            </a:r>
          </a:p>
          <a:p>
            <a:br>
              <a:rPr lang="en-US" sz="1200" dirty="0"/>
            </a:br>
            <a:r>
              <a:rPr lang="en-US" sz="1200" dirty="0"/>
              <a:t>Even though UTs are smaller, the accident rate is </a:t>
            </a:r>
            <a:r>
              <a:rPr lang="en-US" sz="1200" b="1" dirty="0"/>
              <a:t>not negligible</a:t>
            </a:r>
            <a:r>
              <a:rPr lang="en-US" sz="1200" dirty="0"/>
              <a:t> — emphasizing the need for </a:t>
            </a:r>
            <a:r>
              <a:rPr lang="en-US" sz="1200" b="1" dirty="0"/>
              <a:t>stronger traffic regulation and public awareness</a:t>
            </a:r>
            <a:r>
              <a:rPr lang="en-US" sz="1200" dirty="0"/>
              <a:t> campaigns across all UTs.</a:t>
            </a:r>
          </a:p>
          <a:p>
            <a:endParaRPr lang="en-IN" sz="1200" dirty="0"/>
          </a:p>
        </p:txBody>
      </p:sp>
      <p:sp>
        <p:nvSpPr>
          <p:cNvPr id="8" name="TextBox 7">
            <a:extLst>
              <a:ext uri="{FF2B5EF4-FFF2-40B4-BE49-F238E27FC236}">
                <a16:creationId xmlns:a16="http://schemas.microsoft.com/office/drawing/2014/main" id="{E1E20726-FE7D-61F7-4A92-6A167963AA1D}"/>
              </a:ext>
            </a:extLst>
          </p:cNvPr>
          <p:cNvSpPr txBox="1"/>
          <p:nvPr/>
        </p:nvSpPr>
        <p:spPr>
          <a:xfrm>
            <a:off x="8883121" y="4137180"/>
            <a:ext cx="3427940" cy="1169551"/>
          </a:xfrm>
          <a:prstGeom prst="rect">
            <a:avLst/>
          </a:prstGeom>
          <a:noFill/>
        </p:spPr>
        <p:txBody>
          <a:bodyPr wrap="square" rtlCol="0">
            <a:spAutoFit/>
          </a:bodyPr>
          <a:lstStyle/>
          <a:p>
            <a:r>
              <a:rPr lang="en-US" sz="1400" b="1" dirty="0">
                <a:solidFill>
                  <a:schemeClr val="tx2">
                    <a:lumMod val="75000"/>
                    <a:lumOff val="25000"/>
                  </a:schemeClr>
                </a:solidFill>
              </a:rPr>
              <a:t>INSIGHT</a:t>
            </a:r>
          </a:p>
          <a:p>
            <a:endParaRPr lang="en-US" sz="1400" b="1" dirty="0"/>
          </a:p>
          <a:p>
            <a:r>
              <a:rPr lang="en-US" sz="1400" dirty="0"/>
              <a:t>The </a:t>
            </a:r>
            <a:r>
              <a:rPr lang="en-US" sz="1400" b="1" dirty="0"/>
              <a:t>average value = 1707.125</a:t>
            </a:r>
            <a:r>
              <a:rPr lang="en-US" sz="1400" dirty="0"/>
              <a:t>, meaning that </a:t>
            </a:r>
            <a:r>
              <a:rPr lang="en-US" sz="1400" b="1" dirty="0"/>
              <a:t>on average, each UT records about 1,707 road accident cases</a:t>
            </a:r>
            <a:r>
              <a:rPr lang="en-US" sz="1400" dirty="0"/>
              <a:t> annually.</a:t>
            </a:r>
            <a:endParaRPr lang="en-IN" sz="1400" dirty="0"/>
          </a:p>
        </p:txBody>
      </p:sp>
      <p:pic>
        <p:nvPicPr>
          <p:cNvPr id="9" name="Picture 8">
            <a:extLst>
              <a:ext uri="{FF2B5EF4-FFF2-40B4-BE49-F238E27FC236}">
                <a16:creationId xmlns:a16="http://schemas.microsoft.com/office/drawing/2014/main" id="{2325CF85-1997-57A5-2171-B4EFC62214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50" y="19788"/>
            <a:ext cx="8082883" cy="1103267"/>
          </a:xfrm>
          <a:prstGeom prst="rect">
            <a:avLst/>
          </a:prstGeom>
        </p:spPr>
      </p:pic>
      <p:pic>
        <p:nvPicPr>
          <p:cNvPr id="10" name="Picture 9">
            <a:extLst>
              <a:ext uri="{FF2B5EF4-FFF2-40B4-BE49-F238E27FC236}">
                <a16:creationId xmlns:a16="http://schemas.microsoft.com/office/drawing/2014/main" id="{738CB648-1063-D427-17C0-43312395B4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850" y="1257944"/>
            <a:ext cx="8082883" cy="2698322"/>
          </a:xfrm>
          <a:prstGeom prst="rect">
            <a:avLst/>
          </a:prstGeom>
        </p:spPr>
      </p:pic>
      <p:pic>
        <p:nvPicPr>
          <p:cNvPr id="11" name="Picture 10">
            <a:extLst>
              <a:ext uri="{FF2B5EF4-FFF2-40B4-BE49-F238E27FC236}">
                <a16:creationId xmlns:a16="http://schemas.microsoft.com/office/drawing/2014/main" id="{DBD778A3-E4E2-367E-F929-D9DC04445F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51" y="4275356"/>
            <a:ext cx="8082883" cy="2451658"/>
          </a:xfrm>
          <a:prstGeom prst="rect">
            <a:avLst/>
          </a:prstGeom>
        </p:spPr>
      </p:pic>
    </p:spTree>
    <p:extLst>
      <p:ext uri="{BB962C8B-B14F-4D97-AF65-F5344CB8AC3E}">
        <p14:creationId xmlns:p14="http://schemas.microsoft.com/office/powerpoint/2010/main" val="3710576146"/>
      </p:ext>
    </p:extLst>
  </p:cSld>
  <p:clrMapOvr>
    <a:masterClrMapping/>
  </p:clrMapOvr>
  <p:transition spd="slow">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6B61AA-8404-FB9C-6BEF-AE6EFA0A6AEC}"/>
              </a:ext>
            </a:extLst>
          </p:cNvPr>
          <p:cNvSpPr txBox="1"/>
          <p:nvPr/>
        </p:nvSpPr>
        <p:spPr>
          <a:xfrm>
            <a:off x="-78658" y="4855273"/>
            <a:ext cx="7826478" cy="1231106"/>
          </a:xfrm>
          <a:prstGeom prst="rect">
            <a:avLst/>
          </a:prstGeom>
          <a:noFill/>
        </p:spPr>
        <p:txBody>
          <a:bodyPr wrap="square" rtlCol="0">
            <a:spAutoFit/>
          </a:bodyPr>
          <a:lstStyle/>
          <a:p>
            <a:r>
              <a:rPr lang="en-US" sz="1400" b="1" dirty="0">
                <a:solidFill>
                  <a:schemeClr val="tx2">
                    <a:lumMod val="75000"/>
                    <a:lumOff val="25000"/>
                  </a:schemeClr>
                </a:solidFill>
              </a:rPr>
              <a:t>This indicates:</a:t>
            </a:r>
          </a:p>
          <a:p>
            <a:endParaRPr lang="en-US" sz="1400" b="1" dirty="0">
              <a:solidFill>
                <a:schemeClr val="tx2">
                  <a:lumMod val="75000"/>
                  <a:lumOff val="25000"/>
                </a:schemeClr>
              </a:solidFill>
            </a:endParaRPr>
          </a:p>
          <a:p>
            <a:r>
              <a:rPr lang="en-US" sz="1400" b="1" dirty="0"/>
              <a:t>High population density and heavy traffic flow.</a:t>
            </a:r>
          </a:p>
          <a:p>
            <a:r>
              <a:rPr lang="en-US" sz="1400" b="1" dirty="0"/>
              <a:t>Possible lack of road safety enforcement or poor infrastructure planning.</a:t>
            </a:r>
          </a:p>
          <a:p>
            <a:endParaRPr lang="en-IN" dirty="0"/>
          </a:p>
        </p:txBody>
      </p:sp>
      <p:sp>
        <p:nvSpPr>
          <p:cNvPr id="5" name="TextBox 4">
            <a:extLst>
              <a:ext uri="{FF2B5EF4-FFF2-40B4-BE49-F238E27FC236}">
                <a16:creationId xmlns:a16="http://schemas.microsoft.com/office/drawing/2014/main" id="{28BBBB60-A063-D054-D50C-608351E7323B}"/>
              </a:ext>
            </a:extLst>
          </p:cNvPr>
          <p:cNvSpPr txBox="1"/>
          <p:nvPr/>
        </p:nvSpPr>
        <p:spPr>
          <a:xfrm>
            <a:off x="-78658" y="5842337"/>
            <a:ext cx="8170607" cy="1015663"/>
          </a:xfrm>
          <a:prstGeom prst="rect">
            <a:avLst/>
          </a:prstGeom>
          <a:noFill/>
        </p:spPr>
        <p:txBody>
          <a:bodyPr wrap="square" rtlCol="0">
            <a:spAutoFit/>
          </a:bodyPr>
          <a:lstStyle/>
          <a:p>
            <a:r>
              <a:rPr lang="en-US" sz="1400" b="1" dirty="0">
                <a:solidFill>
                  <a:schemeClr val="tx2">
                    <a:lumMod val="75000"/>
                    <a:lumOff val="25000"/>
                  </a:schemeClr>
                </a:solidFill>
              </a:rPr>
              <a:t>SOLUTION  </a:t>
            </a:r>
          </a:p>
          <a:p>
            <a:endParaRPr lang="en-US" sz="1400" b="1" dirty="0">
              <a:solidFill>
                <a:schemeClr val="tx2">
                  <a:lumMod val="75000"/>
                  <a:lumOff val="25000"/>
                </a:schemeClr>
              </a:solidFill>
            </a:endParaRPr>
          </a:p>
          <a:p>
            <a:r>
              <a:rPr lang="en-US" sz="1400" b="1" dirty="0"/>
              <a:t>The need for immediate traffic control measures like stricter speed limits, improved road conditions, and public awareness campaigns</a:t>
            </a:r>
            <a:r>
              <a:rPr lang="en-US" b="1" dirty="0"/>
              <a:t>.</a:t>
            </a:r>
            <a:endParaRPr lang="en-IN" b="1" dirty="0"/>
          </a:p>
        </p:txBody>
      </p:sp>
      <p:pic>
        <p:nvPicPr>
          <p:cNvPr id="6" name="Picture 5">
            <a:extLst>
              <a:ext uri="{FF2B5EF4-FFF2-40B4-BE49-F238E27FC236}">
                <a16:creationId xmlns:a16="http://schemas.microsoft.com/office/drawing/2014/main" id="{1ABD4F83-F9FA-2F73-BE43-F0BA095790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3576"/>
            <a:ext cx="8504903" cy="4544059"/>
          </a:xfrm>
          <a:prstGeom prst="rect">
            <a:avLst/>
          </a:prstGeom>
        </p:spPr>
      </p:pic>
    </p:spTree>
    <p:extLst>
      <p:ext uri="{BB962C8B-B14F-4D97-AF65-F5344CB8AC3E}">
        <p14:creationId xmlns:p14="http://schemas.microsoft.com/office/powerpoint/2010/main" val="328428838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50D8C-EF7B-2EC1-6B29-90214D061675}"/>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DA5C0DEB-EF9B-683E-4606-ECF0C3C60C61}"/>
              </a:ext>
            </a:extLst>
          </p:cNvPr>
          <p:cNvSpPr txBox="1"/>
          <p:nvPr/>
        </p:nvSpPr>
        <p:spPr>
          <a:xfrm>
            <a:off x="128662" y="771763"/>
            <a:ext cx="10276114" cy="400110"/>
          </a:xfrm>
          <a:prstGeom prst="rect">
            <a:avLst/>
          </a:prstGeom>
          <a:noFill/>
        </p:spPr>
        <p:txBody>
          <a:bodyPr wrap="square" rtlCol="0">
            <a:spAutoFit/>
          </a:bodyPr>
          <a:lstStyle/>
          <a:p>
            <a:r>
              <a:rPr lang="en-US" sz="2000" b="1" dirty="0"/>
              <a:t> Add a new column in cities showing ‘DeathRate’ = Total Deaths / Total Cases</a:t>
            </a:r>
            <a:endParaRPr lang="en-IN" sz="2000" b="1" dirty="0"/>
          </a:p>
        </p:txBody>
      </p:sp>
      <p:sp>
        <p:nvSpPr>
          <p:cNvPr id="11" name="TextBox 10">
            <a:extLst>
              <a:ext uri="{FF2B5EF4-FFF2-40B4-BE49-F238E27FC236}">
                <a16:creationId xmlns:a16="http://schemas.microsoft.com/office/drawing/2014/main" id="{B7A2819D-02D2-8AFF-BDDA-48810F4C70B0}"/>
              </a:ext>
            </a:extLst>
          </p:cNvPr>
          <p:cNvSpPr txBox="1"/>
          <p:nvPr/>
        </p:nvSpPr>
        <p:spPr>
          <a:xfrm>
            <a:off x="3657600" y="2677886"/>
            <a:ext cx="184731" cy="369332"/>
          </a:xfrm>
          <a:prstGeom prst="rect">
            <a:avLst/>
          </a:prstGeom>
          <a:noFill/>
        </p:spPr>
        <p:txBody>
          <a:bodyPr wrap="none" rtlCol="0">
            <a:spAutoFit/>
          </a:bodyPr>
          <a:lstStyle/>
          <a:p>
            <a:endParaRPr lang="en-IN" dirty="0"/>
          </a:p>
        </p:txBody>
      </p:sp>
      <p:sp>
        <p:nvSpPr>
          <p:cNvPr id="20" name="TextBox 19">
            <a:extLst>
              <a:ext uri="{FF2B5EF4-FFF2-40B4-BE49-F238E27FC236}">
                <a16:creationId xmlns:a16="http://schemas.microsoft.com/office/drawing/2014/main" id="{69A006A7-B4BD-E1BD-850D-AF90FBF89273}"/>
              </a:ext>
            </a:extLst>
          </p:cNvPr>
          <p:cNvSpPr txBox="1"/>
          <p:nvPr/>
        </p:nvSpPr>
        <p:spPr>
          <a:xfrm>
            <a:off x="635035" y="1463110"/>
            <a:ext cx="3404212" cy="369332"/>
          </a:xfrm>
          <a:prstGeom prst="rect">
            <a:avLst/>
          </a:prstGeom>
          <a:noFill/>
        </p:spPr>
        <p:txBody>
          <a:bodyPr wrap="square" rtlCol="0">
            <a:spAutoFit/>
          </a:bodyPr>
          <a:lstStyle/>
          <a:p>
            <a:pPr algn="ctr"/>
            <a:r>
              <a:rPr lang="en-US" b="1" dirty="0">
                <a:solidFill>
                  <a:schemeClr val="tx2">
                    <a:lumMod val="50000"/>
                    <a:lumOff val="50000"/>
                  </a:schemeClr>
                </a:solidFill>
              </a:rPr>
              <a:t>Code</a:t>
            </a:r>
            <a:endParaRPr lang="en-IN" b="1" dirty="0">
              <a:solidFill>
                <a:schemeClr val="tx2">
                  <a:lumMod val="50000"/>
                  <a:lumOff val="50000"/>
                </a:schemeClr>
              </a:solidFill>
            </a:endParaRPr>
          </a:p>
        </p:txBody>
      </p:sp>
      <p:sp>
        <p:nvSpPr>
          <p:cNvPr id="21" name="TextBox 20">
            <a:extLst>
              <a:ext uri="{FF2B5EF4-FFF2-40B4-BE49-F238E27FC236}">
                <a16:creationId xmlns:a16="http://schemas.microsoft.com/office/drawing/2014/main" id="{95429F0A-A2B2-3A19-83C4-142713F98439}"/>
              </a:ext>
            </a:extLst>
          </p:cNvPr>
          <p:cNvSpPr txBox="1"/>
          <p:nvPr/>
        </p:nvSpPr>
        <p:spPr>
          <a:xfrm>
            <a:off x="7711807" y="1463110"/>
            <a:ext cx="2379644" cy="369332"/>
          </a:xfrm>
          <a:prstGeom prst="rect">
            <a:avLst/>
          </a:prstGeom>
          <a:noFill/>
        </p:spPr>
        <p:txBody>
          <a:bodyPr wrap="square" rtlCol="0">
            <a:spAutoFit/>
          </a:bodyPr>
          <a:lstStyle/>
          <a:p>
            <a:pPr algn="ctr"/>
            <a:r>
              <a:rPr lang="en-US" b="1" dirty="0">
                <a:solidFill>
                  <a:schemeClr val="tx2">
                    <a:lumMod val="50000"/>
                    <a:lumOff val="50000"/>
                  </a:schemeClr>
                </a:solidFill>
              </a:rPr>
              <a:t>Insights</a:t>
            </a:r>
            <a:endParaRPr lang="en-IN" b="1" dirty="0">
              <a:solidFill>
                <a:schemeClr val="tx2">
                  <a:lumMod val="50000"/>
                  <a:lumOff val="50000"/>
                </a:schemeClr>
              </a:solidFill>
            </a:endParaRPr>
          </a:p>
        </p:txBody>
      </p:sp>
      <p:sp>
        <p:nvSpPr>
          <p:cNvPr id="24" name="TextBox 23">
            <a:extLst>
              <a:ext uri="{FF2B5EF4-FFF2-40B4-BE49-F238E27FC236}">
                <a16:creationId xmlns:a16="http://schemas.microsoft.com/office/drawing/2014/main" id="{ED1C1541-3DF8-55B1-912A-B0EF237F7356}"/>
              </a:ext>
            </a:extLst>
          </p:cNvPr>
          <p:cNvSpPr txBox="1"/>
          <p:nvPr/>
        </p:nvSpPr>
        <p:spPr>
          <a:xfrm>
            <a:off x="5995156" y="2171417"/>
            <a:ext cx="5812946" cy="3139321"/>
          </a:xfrm>
          <a:prstGeom prst="rect">
            <a:avLst/>
          </a:prstGeom>
          <a:noFill/>
        </p:spPr>
        <p:txBody>
          <a:bodyPr wrap="square" rtlCol="0">
            <a:spAutoFit/>
          </a:bodyPr>
          <a:lstStyle/>
          <a:p>
            <a:pPr marL="342900" indent="-342900">
              <a:buFont typeface="+mj-lt"/>
              <a:buAutoNum type="arabicParenR"/>
            </a:pPr>
            <a:r>
              <a:rPr lang="en-US" dirty="0"/>
              <a:t>This Python script connects to the </a:t>
            </a:r>
            <a:r>
              <a:rPr lang="en-US" i="1" dirty="0"/>
              <a:t>AccidentDB</a:t>
            </a:r>
            <a:r>
              <a:rPr lang="en-US" dirty="0"/>
              <a:t> database using pyodbc and alters the </a:t>
            </a:r>
            <a:r>
              <a:rPr lang="en-US" i="1" dirty="0"/>
              <a:t>Cities</a:t>
            </a:r>
            <a:r>
              <a:rPr lang="en-US" dirty="0"/>
              <a:t> table by adding a computed column named </a:t>
            </a:r>
            <a:r>
              <a:rPr lang="en-US" b="1" dirty="0"/>
              <a:t>Death_Rate</a:t>
            </a:r>
            <a:r>
              <a:rPr lang="en-US" dirty="0"/>
              <a:t>. </a:t>
            </a:r>
          </a:p>
          <a:p>
            <a:pPr marL="342900" indent="-342900">
              <a:buFont typeface="+mj-lt"/>
              <a:buAutoNum type="arabicParenR"/>
            </a:pPr>
            <a:endParaRPr lang="en-US" dirty="0"/>
          </a:p>
          <a:p>
            <a:pPr marL="342900" indent="-342900">
              <a:buFont typeface="+mj-lt"/>
              <a:buAutoNum type="arabicParenR"/>
            </a:pPr>
            <a:r>
              <a:rPr lang="en-US" dirty="0"/>
              <a:t>The column calculates the ratio of total deaths to total cases across different types of accidents (road, railway, railway crossing, and traffic).</a:t>
            </a:r>
          </a:p>
          <a:p>
            <a:pPr marL="342900" indent="-342900">
              <a:buFont typeface="+mj-lt"/>
              <a:buAutoNum type="arabicParenR"/>
            </a:pPr>
            <a:endParaRPr lang="en-US" dirty="0"/>
          </a:p>
          <a:p>
            <a:pPr marL="342900" indent="-342900">
              <a:buFont typeface="+mj-lt"/>
              <a:buAutoNum type="arabicParenR"/>
            </a:pPr>
            <a:r>
              <a:rPr lang="en-US" dirty="0"/>
              <a:t> The NULLIF  function is used to prevent division by zero, and the result is stored as a decimal value with three decimal places.</a:t>
            </a:r>
            <a:endParaRPr lang="en-IN" dirty="0"/>
          </a:p>
        </p:txBody>
      </p:sp>
      <p:sp>
        <p:nvSpPr>
          <p:cNvPr id="25" name="TextBox 24">
            <a:extLst>
              <a:ext uri="{FF2B5EF4-FFF2-40B4-BE49-F238E27FC236}">
                <a16:creationId xmlns:a16="http://schemas.microsoft.com/office/drawing/2014/main" id="{B207AF99-58DF-485F-BB59-74C2FE452B55}"/>
              </a:ext>
            </a:extLst>
          </p:cNvPr>
          <p:cNvSpPr txBox="1"/>
          <p:nvPr/>
        </p:nvSpPr>
        <p:spPr>
          <a:xfrm>
            <a:off x="1581576" y="5922903"/>
            <a:ext cx="7370285" cy="369332"/>
          </a:xfrm>
          <a:prstGeom prst="rect">
            <a:avLst/>
          </a:prstGeom>
          <a:noFill/>
        </p:spPr>
        <p:txBody>
          <a:bodyPr wrap="square" rtlCol="0">
            <a:spAutoFit/>
          </a:bodyPr>
          <a:lstStyle/>
          <a:p>
            <a:pPr algn="ctr"/>
            <a:r>
              <a:rPr lang="en-US" dirty="0"/>
              <a:t>Output -- Death_Rate column added successfully to Cities table</a:t>
            </a:r>
            <a:endParaRPr lang="en-IN" dirty="0"/>
          </a:p>
        </p:txBody>
      </p:sp>
      <p:pic>
        <p:nvPicPr>
          <p:cNvPr id="27" name="Picture 26">
            <a:extLst>
              <a:ext uri="{FF2B5EF4-FFF2-40B4-BE49-F238E27FC236}">
                <a16:creationId xmlns:a16="http://schemas.microsoft.com/office/drawing/2014/main" id="{389B63FB-6627-0C26-69A6-3A43567325FB}"/>
              </a:ext>
            </a:extLst>
          </p:cNvPr>
          <p:cNvPicPr>
            <a:picLocks noChangeAspect="1"/>
          </p:cNvPicPr>
          <p:nvPr/>
        </p:nvPicPr>
        <p:blipFill>
          <a:blip r:embed="rId2"/>
          <a:stretch>
            <a:fillRect/>
          </a:stretch>
        </p:blipFill>
        <p:spPr>
          <a:xfrm>
            <a:off x="128662" y="2118570"/>
            <a:ext cx="5611258" cy="3245017"/>
          </a:xfrm>
          <a:prstGeom prst="rect">
            <a:avLst/>
          </a:prstGeom>
        </p:spPr>
      </p:pic>
    </p:spTree>
    <p:extLst>
      <p:ext uri="{BB962C8B-B14F-4D97-AF65-F5344CB8AC3E}">
        <p14:creationId xmlns:p14="http://schemas.microsoft.com/office/powerpoint/2010/main" val="601235638"/>
      </p:ext>
    </p:extLst>
  </p:cSld>
  <p:clrMapOvr>
    <a:masterClrMapping/>
  </p:clrMapOvr>
  <p:transition spd="slow">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59FBDE1-64A7-51C0-71BB-2AFB6B2EC1FE}"/>
              </a:ext>
            </a:extLst>
          </p:cNvPr>
          <p:cNvGraphicFramePr>
            <a:graphicFrameLocks noGrp="1"/>
          </p:cNvGraphicFramePr>
          <p:nvPr>
            <p:ph idx="1"/>
            <p:extLst>
              <p:ext uri="{D42A27DB-BD31-4B8C-83A1-F6EECF244321}">
                <p14:modId xmlns:p14="http://schemas.microsoft.com/office/powerpoint/2010/main" val="2923427651"/>
              </p:ext>
            </p:extLst>
          </p:nvPr>
        </p:nvGraphicFramePr>
        <p:xfrm>
          <a:off x="317635" y="1116531"/>
          <a:ext cx="11036166" cy="52914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83656075"/>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776FF-6EE8-74AC-E16D-BF3D3B0680F3}"/>
              </a:ext>
            </a:extLst>
          </p:cNvPr>
          <p:cNvSpPr>
            <a:spLocks noGrp="1"/>
          </p:cNvSpPr>
          <p:nvPr>
            <p:ph type="title"/>
          </p:nvPr>
        </p:nvSpPr>
        <p:spPr>
          <a:xfrm>
            <a:off x="8823" y="661818"/>
            <a:ext cx="10448223" cy="608718"/>
          </a:xfrm>
        </p:spPr>
        <p:txBody>
          <a:bodyPr>
            <a:normAutofit/>
          </a:bodyPr>
          <a:lstStyle/>
          <a:p>
            <a:r>
              <a:rPr lang="en-US" sz="2000" b="1" dirty="0"/>
              <a:t>Q-5 Show Top 5 Cities by DeatRate  </a:t>
            </a:r>
            <a:endParaRPr lang="en-IN" sz="2000" b="1" dirty="0"/>
          </a:p>
        </p:txBody>
      </p:sp>
      <p:pic>
        <p:nvPicPr>
          <p:cNvPr id="5" name="Content Placeholder 4">
            <a:extLst>
              <a:ext uri="{FF2B5EF4-FFF2-40B4-BE49-F238E27FC236}">
                <a16:creationId xmlns:a16="http://schemas.microsoft.com/office/drawing/2014/main" id="{428BAECA-8763-9ABD-E223-7F2A04DB8B0F}"/>
              </a:ext>
            </a:extLst>
          </p:cNvPr>
          <p:cNvPicPr>
            <a:picLocks noGrp="1" noChangeAspect="1"/>
          </p:cNvPicPr>
          <p:nvPr>
            <p:ph idx="1"/>
          </p:nvPr>
        </p:nvPicPr>
        <p:blipFill>
          <a:blip r:embed="rId2"/>
          <a:stretch>
            <a:fillRect/>
          </a:stretch>
        </p:blipFill>
        <p:spPr>
          <a:xfrm>
            <a:off x="8823" y="1406005"/>
            <a:ext cx="5370095" cy="3352972"/>
          </a:xfrm>
          <a:prstGeom prst="rect">
            <a:avLst/>
          </a:prstGeom>
        </p:spPr>
      </p:pic>
      <p:pic>
        <p:nvPicPr>
          <p:cNvPr id="7" name="Picture 6">
            <a:extLst>
              <a:ext uri="{FF2B5EF4-FFF2-40B4-BE49-F238E27FC236}">
                <a16:creationId xmlns:a16="http://schemas.microsoft.com/office/drawing/2014/main" id="{086E35D2-54C1-510F-D25D-91D54A835627}"/>
              </a:ext>
            </a:extLst>
          </p:cNvPr>
          <p:cNvPicPr>
            <a:picLocks noChangeAspect="1"/>
          </p:cNvPicPr>
          <p:nvPr/>
        </p:nvPicPr>
        <p:blipFill>
          <a:blip r:embed="rId3"/>
          <a:stretch>
            <a:fillRect/>
          </a:stretch>
        </p:blipFill>
        <p:spPr>
          <a:xfrm>
            <a:off x="8823" y="4965919"/>
            <a:ext cx="2006703" cy="972152"/>
          </a:xfrm>
          <a:prstGeom prst="rect">
            <a:avLst/>
          </a:prstGeom>
        </p:spPr>
      </p:pic>
      <p:graphicFrame>
        <p:nvGraphicFramePr>
          <p:cNvPr id="8" name="Chart 7">
            <a:extLst>
              <a:ext uri="{FF2B5EF4-FFF2-40B4-BE49-F238E27FC236}">
                <a16:creationId xmlns:a16="http://schemas.microsoft.com/office/drawing/2014/main" id="{1B445021-A780-D19A-77D3-9954BB48E21D}"/>
              </a:ext>
            </a:extLst>
          </p:cNvPr>
          <p:cNvGraphicFramePr>
            <a:graphicFrameLocks/>
          </p:cNvGraphicFramePr>
          <p:nvPr>
            <p:extLst>
              <p:ext uri="{D42A27DB-BD31-4B8C-83A1-F6EECF244321}">
                <p14:modId xmlns:p14="http://schemas.microsoft.com/office/powerpoint/2010/main" val="950673077"/>
              </p:ext>
            </p:extLst>
          </p:nvPr>
        </p:nvGraphicFramePr>
        <p:xfrm>
          <a:off x="5860181" y="661818"/>
          <a:ext cx="5574632" cy="4456496"/>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31286863"/>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2CFF76-907D-683B-4AF5-DE1FFDD0709D}"/>
              </a:ext>
            </a:extLst>
          </p:cNvPr>
          <p:cNvPicPr>
            <a:picLocks noChangeAspect="1"/>
          </p:cNvPicPr>
          <p:nvPr/>
        </p:nvPicPr>
        <p:blipFill>
          <a:blip r:embed="rId2"/>
          <a:stretch>
            <a:fillRect/>
          </a:stretch>
        </p:blipFill>
        <p:spPr>
          <a:xfrm>
            <a:off x="67377" y="4917128"/>
            <a:ext cx="4826248" cy="1087352"/>
          </a:xfrm>
          <a:prstGeom prst="rect">
            <a:avLst/>
          </a:prstGeom>
        </p:spPr>
      </p:pic>
      <p:sp>
        <p:nvSpPr>
          <p:cNvPr id="8" name="TextBox 7">
            <a:extLst>
              <a:ext uri="{FF2B5EF4-FFF2-40B4-BE49-F238E27FC236}">
                <a16:creationId xmlns:a16="http://schemas.microsoft.com/office/drawing/2014/main" id="{5FD85615-3066-C121-143C-D90BE19DCCBA}"/>
              </a:ext>
            </a:extLst>
          </p:cNvPr>
          <p:cNvSpPr txBox="1"/>
          <p:nvPr/>
        </p:nvSpPr>
        <p:spPr>
          <a:xfrm>
            <a:off x="67377" y="539016"/>
            <a:ext cx="6439301" cy="644892"/>
          </a:xfrm>
          <a:prstGeom prst="rect">
            <a:avLst/>
          </a:prstGeom>
          <a:noFill/>
        </p:spPr>
        <p:txBody>
          <a:bodyPr wrap="square" rtlCol="0">
            <a:spAutoFit/>
          </a:bodyPr>
          <a:lstStyle/>
          <a:p>
            <a:r>
              <a:rPr lang="en-US" b="1" dirty="0"/>
              <a:t>Q-6  Get summary statistics of total traffic accidents cases in Cities(mean,min,max)</a:t>
            </a:r>
            <a:endParaRPr lang="en-IN" b="1" dirty="0"/>
          </a:p>
        </p:txBody>
      </p:sp>
      <p:pic>
        <p:nvPicPr>
          <p:cNvPr id="12" name="Picture 11">
            <a:extLst>
              <a:ext uri="{FF2B5EF4-FFF2-40B4-BE49-F238E27FC236}">
                <a16:creationId xmlns:a16="http://schemas.microsoft.com/office/drawing/2014/main" id="{9DB298F1-842C-5078-E19E-C481F4F7558A}"/>
              </a:ext>
            </a:extLst>
          </p:cNvPr>
          <p:cNvPicPr>
            <a:picLocks noChangeAspect="1"/>
          </p:cNvPicPr>
          <p:nvPr/>
        </p:nvPicPr>
        <p:blipFill>
          <a:blip r:embed="rId3"/>
          <a:stretch>
            <a:fillRect/>
          </a:stretch>
        </p:blipFill>
        <p:spPr>
          <a:xfrm>
            <a:off x="0" y="1267103"/>
            <a:ext cx="7218947" cy="3321221"/>
          </a:xfrm>
          <a:prstGeom prst="rect">
            <a:avLst/>
          </a:prstGeom>
        </p:spPr>
      </p:pic>
      <p:graphicFrame>
        <p:nvGraphicFramePr>
          <p:cNvPr id="13" name="Chart 12">
            <a:extLst>
              <a:ext uri="{FF2B5EF4-FFF2-40B4-BE49-F238E27FC236}">
                <a16:creationId xmlns:a16="http://schemas.microsoft.com/office/drawing/2014/main" id="{5F0F56E8-7CCA-FF15-054D-B8A57D060CAB}"/>
              </a:ext>
            </a:extLst>
          </p:cNvPr>
          <p:cNvGraphicFramePr>
            <a:graphicFrameLocks/>
          </p:cNvGraphicFramePr>
          <p:nvPr>
            <p:extLst>
              <p:ext uri="{D42A27DB-BD31-4B8C-83A1-F6EECF244321}">
                <p14:modId xmlns:p14="http://schemas.microsoft.com/office/powerpoint/2010/main" val="301162369"/>
              </p:ext>
            </p:extLst>
          </p:nvPr>
        </p:nvGraphicFramePr>
        <p:xfrm>
          <a:off x="7064944" y="1087697"/>
          <a:ext cx="5274644" cy="368003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67326408"/>
      </p:ext>
    </p:extLst>
  </p:cSld>
  <p:clrMapOvr>
    <a:masterClrMapping/>
  </p:clrMapOvr>
  <p:transition spd="slow">
    <p:cove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A12CFD-0ABC-750E-5EFA-13B5D3A7E73A}"/>
            </a:ext>
          </a:extLst>
        </p:cNvPr>
        <p:cNvGrpSpPr/>
        <p:nvPr/>
      </p:nvGrpSpPr>
      <p:grpSpPr>
        <a:xfrm>
          <a:off x="0" y="0"/>
          <a:ext cx="0" cy="0"/>
          <a:chOff x="0" y="0"/>
          <a:chExt cx="0" cy="0"/>
        </a:xfrm>
      </p:grpSpPr>
      <p:sp>
        <p:nvSpPr>
          <p:cNvPr id="13" name="Title 1">
            <a:extLst>
              <a:ext uri="{FF2B5EF4-FFF2-40B4-BE49-F238E27FC236}">
                <a16:creationId xmlns:a16="http://schemas.microsoft.com/office/drawing/2014/main" id="{5F77E79D-0805-9820-F066-DF63B313F8BE}"/>
              </a:ext>
            </a:extLst>
          </p:cNvPr>
          <p:cNvSpPr>
            <a:spLocks noGrp="1"/>
          </p:cNvSpPr>
          <p:nvPr>
            <p:ph type="title"/>
          </p:nvPr>
        </p:nvSpPr>
        <p:spPr>
          <a:xfrm>
            <a:off x="317634" y="500062"/>
            <a:ext cx="11036166" cy="1325563"/>
          </a:xfrm>
        </p:spPr>
        <p:txBody>
          <a:bodyPr>
            <a:normAutofit/>
          </a:bodyPr>
          <a:lstStyle/>
          <a:p>
            <a:r>
              <a:rPr lang="en-US" sz="1800" b="1" dirty="0"/>
              <a:t>Top 10 Cities that have high Accident cases, No railway Injuries and More road Deaths than Road Injuries:</a:t>
            </a:r>
          </a:p>
        </p:txBody>
      </p:sp>
      <p:sp>
        <p:nvSpPr>
          <p:cNvPr id="15" name="Content Placeholder 2">
            <a:extLst>
              <a:ext uri="{FF2B5EF4-FFF2-40B4-BE49-F238E27FC236}">
                <a16:creationId xmlns:a16="http://schemas.microsoft.com/office/drawing/2014/main" id="{7400670C-E99E-5EB7-9681-7A934ACA9B50}"/>
              </a:ext>
            </a:extLst>
          </p:cNvPr>
          <p:cNvSpPr>
            <a:spLocks noGrp="1"/>
          </p:cNvSpPr>
          <p:nvPr>
            <p:ph sz="half" idx="1"/>
          </p:nvPr>
        </p:nvSpPr>
        <p:spPr>
          <a:xfrm>
            <a:off x="501316" y="1565743"/>
            <a:ext cx="5181600" cy="4351338"/>
          </a:xfrm>
        </p:spPr>
        <p:txBody>
          <a:bodyPr>
            <a:normAutofit/>
          </a:bodyPr>
          <a:lstStyle/>
          <a:p>
            <a:r>
              <a:rPr lang="en-US" sz="2000" dirty="0"/>
              <a:t>Code</a:t>
            </a:r>
          </a:p>
          <a:p>
            <a:endParaRPr lang="en-US" sz="2000" dirty="0"/>
          </a:p>
        </p:txBody>
      </p:sp>
      <p:pic>
        <p:nvPicPr>
          <p:cNvPr id="10" name="Picture 9">
            <a:extLst>
              <a:ext uri="{FF2B5EF4-FFF2-40B4-BE49-F238E27FC236}">
                <a16:creationId xmlns:a16="http://schemas.microsoft.com/office/drawing/2014/main" id="{2E15B2A5-36AF-6A2A-1F71-5E52E376F157}"/>
              </a:ext>
            </a:extLst>
          </p:cNvPr>
          <p:cNvPicPr>
            <a:picLocks noChangeAspect="1"/>
          </p:cNvPicPr>
          <p:nvPr/>
        </p:nvPicPr>
        <p:blipFill>
          <a:blip r:embed="rId2"/>
          <a:stretch>
            <a:fillRect/>
          </a:stretch>
        </p:blipFill>
        <p:spPr>
          <a:xfrm>
            <a:off x="5910714" y="1710481"/>
            <a:ext cx="6281286" cy="4061861"/>
          </a:xfrm>
          <a:prstGeom prst="rect">
            <a:avLst/>
          </a:prstGeom>
        </p:spPr>
      </p:pic>
      <p:pic>
        <p:nvPicPr>
          <p:cNvPr id="12" name="Picture 11">
            <a:extLst>
              <a:ext uri="{FF2B5EF4-FFF2-40B4-BE49-F238E27FC236}">
                <a16:creationId xmlns:a16="http://schemas.microsoft.com/office/drawing/2014/main" id="{018346A9-71BE-0E24-940C-443E38CFC30B}"/>
              </a:ext>
            </a:extLst>
          </p:cNvPr>
          <p:cNvPicPr>
            <a:picLocks noChangeAspect="1"/>
          </p:cNvPicPr>
          <p:nvPr/>
        </p:nvPicPr>
        <p:blipFill>
          <a:blip r:embed="rId3"/>
          <a:stretch>
            <a:fillRect/>
          </a:stretch>
        </p:blipFill>
        <p:spPr>
          <a:xfrm>
            <a:off x="67377" y="1968776"/>
            <a:ext cx="5843337" cy="3805154"/>
          </a:xfrm>
          <a:prstGeom prst="rect">
            <a:avLst/>
          </a:prstGeom>
        </p:spPr>
      </p:pic>
    </p:spTree>
    <p:extLst>
      <p:ext uri="{BB962C8B-B14F-4D97-AF65-F5344CB8AC3E}">
        <p14:creationId xmlns:p14="http://schemas.microsoft.com/office/powerpoint/2010/main" val="975896086"/>
      </p:ext>
    </p:extLst>
  </p:cSld>
  <p:clrMapOvr>
    <a:masterClrMapping/>
  </p:clrMapOvr>
  <p:transition spd="slow">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9559AB-7540-F926-FFBE-0303AE459615}"/>
              </a:ext>
            </a:extLst>
          </p:cNvPr>
          <p:cNvSpPr>
            <a:spLocks noGrp="1"/>
          </p:cNvSpPr>
          <p:nvPr>
            <p:ph type="title"/>
          </p:nvPr>
        </p:nvSpPr>
        <p:spPr>
          <a:xfrm>
            <a:off x="838200" y="1052194"/>
            <a:ext cx="10515600" cy="505673"/>
          </a:xfrm>
        </p:spPr>
        <p:txBody>
          <a:bodyPr>
            <a:noAutofit/>
          </a:bodyPr>
          <a:lstStyle/>
          <a:p>
            <a:r>
              <a:rPr lang="en-IN" b="1" dirty="0">
                <a:solidFill>
                  <a:schemeClr val="tx2">
                    <a:lumMod val="50000"/>
                    <a:lumOff val="50000"/>
                  </a:schemeClr>
                </a:solidFill>
              </a:rPr>
              <a:t>Key Learnings</a:t>
            </a:r>
          </a:p>
        </p:txBody>
      </p:sp>
      <p:sp>
        <p:nvSpPr>
          <p:cNvPr id="5" name="TextBox 4">
            <a:extLst>
              <a:ext uri="{FF2B5EF4-FFF2-40B4-BE49-F238E27FC236}">
                <a16:creationId xmlns:a16="http://schemas.microsoft.com/office/drawing/2014/main" id="{0D5DBC51-9A90-6AC8-0B1C-2777C59E00E8}"/>
              </a:ext>
            </a:extLst>
          </p:cNvPr>
          <p:cNvSpPr txBox="1"/>
          <p:nvPr/>
        </p:nvSpPr>
        <p:spPr>
          <a:xfrm>
            <a:off x="761998" y="1913467"/>
            <a:ext cx="11125201" cy="4770537"/>
          </a:xfrm>
          <a:prstGeom prst="rect">
            <a:avLst/>
          </a:prstGeom>
          <a:noFill/>
        </p:spPr>
        <p:txBody>
          <a:bodyPr wrap="square" rtlCol="0">
            <a:spAutoFit/>
          </a:bodyPr>
          <a:lstStyle/>
          <a:p>
            <a:r>
              <a:rPr lang="en-US" sz="1600" b="1" dirty="0"/>
              <a:t>Regions with High Casualties: </a:t>
            </a:r>
          </a:p>
          <a:p>
            <a:r>
              <a:rPr lang="en-US" sz="1600" dirty="0"/>
              <a:t>States like Uttar Pradesh, Maharashtra, Tamil Nadu, Madhya Pradesh, Karnataka, and cities like Mumbai, Varanasi, Nasik, Pune, Agra, and Delhi, along with UTs like Delhi and Jammu &amp; Kashmir, report the highest fatalities. </a:t>
            </a:r>
          </a:p>
          <a:p>
            <a:endParaRPr lang="en-US" sz="1600" dirty="0"/>
          </a:p>
          <a:p>
            <a:r>
              <a:rPr lang="en-US" sz="1600" b="1" dirty="0"/>
              <a:t>Data Anomalies &amp; Outliers: </a:t>
            </a:r>
          </a:p>
          <a:p>
            <a:r>
              <a:rPr lang="en-US" sz="1600" dirty="0"/>
              <a:t>Some regions like Uttar Pradesh and cities like Nasik and Varanasi show unusually high deaths compared to others. These unusual cases are flagged for review but not removed, to keep the data complete and accurate. </a:t>
            </a:r>
          </a:p>
          <a:p>
            <a:endParaRPr lang="en-US" sz="1600" dirty="0"/>
          </a:p>
          <a:p>
            <a:r>
              <a:rPr lang="en-US" sz="1600" b="1" dirty="0"/>
              <a:t>Patterns in Accidents: </a:t>
            </a:r>
          </a:p>
          <a:p>
            <a:r>
              <a:rPr lang="en-US" sz="1600" dirty="0"/>
              <a:t>Most areas have moderate deaths, but a few regions face very high fatalities, showing uneven road safety and higher risk in busy cities. </a:t>
            </a:r>
          </a:p>
          <a:p>
            <a:endParaRPr lang="en-US" sz="1600" dirty="0"/>
          </a:p>
          <a:p>
            <a:r>
              <a:rPr lang="en-US" sz="1600" b="1" dirty="0"/>
              <a:t>Government Focus Areas: </a:t>
            </a:r>
          </a:p>
          <a:p>
            <a:r>
              <a:rPr lang="en-US" sz="1600" dirty="0"/>
              <a:t>High-risk areas need urgent action like better roads, traffic management, emergency services, and awareness campaigns, while moderate-risk regions need preventive measures. </a:t>
            </a:r>
          </a:p>
          <a:p>
            <a:endParaRPr lang="en-US" sz="1600" dirty="0"/>
          </a:p>
          <a:p>
            <a:r>
              <a:rPr lang="en-US" sz="1600" b="1" dirty="0"/>
              <a:t>Urban vs Rural: </a:t>
            </a:r>
          </a:p>
          <a:p>
            <a:r>
              <a:rPr lang="en-US" sz="1600" dirty="0"/>
              <a:t>Cities show big differences: some have very high deaths even with fewer accidents, meaning severe accidents are concentrated. Rural areas may have fewer accidents but higher deaths per accident, possibly due to poor emergency services or difficult roads. </a:t>
            </a:r>
          </a:p>
        </p:txBody>
      </p:sp>
    </p:spTree>
    <p:extLst>
      <p:ext uri="{BB962C8B-B14F-4D97-AF65-F5344CB8AC3E}">
        <p14:creationId xmlns:p14="http://schemas.microsoft.com/office/powerpoint/2010/main" val="233654520"/>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88FE737-8913-8A05-BF92-D4CEE3B1BF9D}"/>
              </a:ext>
            </a:extLst>
          </p:cNvPr>
          <p:cNvSpPr>
            <a:spLocks noGrp="1"/>
          </p:cNvSpPr>
          <p:nvPr>
            <p:ph type="title"/>
          </p:nvPr>
        </p:nvSpPr>
        <p:spPr>
          <a:xfrm>
            <a:off x="1155032" y="899794"/>
            <a:ext cx="10198768" cy="770171"/>
          </a:xfrm>
        </p:spPr>
        <p:txBody>
          <a:bodyPr/>
          <a:lstStyle/>
          <a:p>
            <a:r>
              <a:rPr lang="en-IN" b="1" dirty="0">
                <a:solidFill>
                  <a:schemeClr val="tx2">
                    <a:lumMod val="50000"/>
                    <a:lumOff val="50000"/>
                  </a:schemeClr>
                </a:solidFill>
              </a:rPr>
              <a:t>Conclusion</a:t>
            </a:r>
          </a:p>
        </p:txBody>
      </p:sp>
      <p:sp>
        <p:nvSpPr>
          <p:cNvPr id="5" name="TextBox 4">
            <a:extLst>
              <a:ext uri="{FF2B5EF4-FFF2-40B4-BE49-F238E27FC236}">
                <a16:creationId xmlns:a16="http://schemas.microsoft.com/office/drawing/2014/main" id="{850F4D4B-3D91-C62C-5B82-E4C09579B17D}"/>
              </a:ext>
            </a:extLst>
          </p:cNvPr>
          <p:cNvSpPr txBox="1"/>
          <p:nvPr/>
        </p:nvSpPr>
        <p:spPr>
          <a:xfrm>
            <a:off x="922867" y="2006600"/>
            <a:ext cx="10117666"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t>In this project, we analyzed traffic accident data across States, Cities, and UTs using a combination of SQL, Python (Pandas), and Excel. </a:t>
            </a:r>
          </a:p>
          <a:p>
            <a:endParaRPr lang="en-US" sz="2000" dirty="0"/>
          </a:p>
          <a:p>
            <a:pPr marL="342900" indent="-342900">
              <a:buFont typeface="Arial" panose="020B0604020202020204" pitchFamily="34" charset="0"/>
              <a:buChar char="•"/>
            </a:pPr>
            <a:r>
              <a:rPr lang="en-US" sz="2000" dirty="0"/>
              <a:t>Our study explored trends, patterns, and variations in accidents, injuries, and fatalities across different regions. We also used graphs, charts, and visualizations to better understand the data, identify high-risk areas, and spot anomalies or outliers. </a:t>
            </a:r>
          </a:p>
          <a:p>
            <a:endParaRPr lang="en-US" sz="2000" dirty="0"/>
          </a:p>
          <a:p>
            <a:pPr marL="342900" indent="-342900">
              <a:buFont typeface="Arial" panose="020B0604020202020204" pitchFamily="34" charset="0"/>
              <a:buChar char="•"/>
            </a:pPr>
            <a:r>
              <a:rPr lang="en-US" sz="2000" dirty="0"/>
              <a:t>The analysis highlighted critical regions, emerging patterns, and areas with unusually high fatalities, providing valuable insights for road safety interventions, policy planning, and resource allocation. </a:t>
            </a:r>
          </a:p>
          <a:p>
            <a:endParaRPr lang="en-US" sz="2000" dirty="0"/>
          </a:p>
          <a:p>
            <a:pPr marL="342900" indent="-342900">
              <a:buFont typeface="Arial" panose="020B0604020202020204" pitchFamily="34" charset="0"/>
              <a:buChar char="•"/>
            </a:pPr>
            <a:r>
              <a:rPr lang="en-US" sz="2000" dirty="0"/>
              <a:t>Overall, this project demonstrates a comprehensive and data-driven approach to understanding traffic accidents and identifying regions that require urgent attention.</a:t>
            </a:r>
          </a:p>
        </p:txBody>
      </p:sp>
    </p:spTree>
    <p:extLst>
      <p:ext uri="{BB962C8B-B14F-4D97-AF65-F5344CB8AC3E}">
        <p14:creationId xmlns:p14="http://schemas.microsoft.com/office/powerpoint/2010/main" val="4141636307"/>
      </p:ext>
    </p:extLst>
  </p:cSld>
  <p:clrMapOvr>
    <a:masterClrMapping/>
  </p:clrMapOvr>
  <p:transition spd="slow">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2FA32-4558-1CB5-907C-1A0780936B43}"/>
              </a:ext>
            </a:extLst>
          </p:cNvPr>
          <p:cNvSpPr>
            <a:spLocks noGrp="1"/>
          </p:cNvSpPr>
          <p:nvPr>
            <p:ph type="title"/>
          </p:nvPr>
        </p:nvSpPr>
        <p:spPr/>
        <p:txBody>
          <a:bodyPr/>
          <a:lstStyle/>
          <a:p>
            <a:endParaRPr lang="en-IN"/>
          </a:p>
        </p:txBody>
      </p:sp>
      <p:sp>
        <p:nvSpPr>
          <p:cNvPr id="3" name="Slide Number Placeholder 2">
            <a:extLst>
              <a:ext uri="{FF2B5EF4-FFF2-40B4-BE49-F238E27FC236}">
                <a16:creationId xmlns:a16="http://schemas.microsoft.com/office/drawing/2014/main" id="{DE62B3D1-F182-2D46-A120-7784B41676A4}"/>
              </a:ext>
            </a:extLst>
          </p:cNvPr>
          <p:cNvSpPr>
            <a:spLocks noGrp="1"/>
          </p:cNvSpPr>
          <p:nvPr>
            <p:ph type="sldNum" sz="quarter" idx="12"/>
          </p:nvPr>
        </p:nvSpPr>
        <p:spPr/>
        <p:txBody>
          <a:bodyPr/>
          <a:lstStyle/>
          <a:p>
            <a:fld id="{71B2A5B8-57E6-46AB-9EF8-FF0A3783194A}" type="slidenum">
              <a:rPr lang="en-IN" smtClean="0"/>
              <a:pPr/>
              <a:t>25</a:t>
            </a:fld>
            <a:endParaRPr lang="en-IN"/>
          </a:p>
        </p:txBody>
      </p:sp>
      <p:sp>
        <p:nvSpPr>
          <p:cNvPr id="8" name="TextBox 7">
            <a:extLst>
              <a:ext uri="{FF2B5EF4-FFF2-40B4-BE49-F238E27FC236}">
                <a16:creationId xmlns:a16="http://schemas.microsoft.com/office/drawing/2014/main" id="{1E5A3F29-E903-1F9A-B004-41BB9BEB5321}"/>
              </a:ext>
            </a:extLst>
          </p:cNvPr>
          <p:cNvSpPr txBox="1"/>
          <p:nvPr/>
        </p:nvSpPr>
        <p:spPr>
          <a:xfrm>
            <a:off x="2401612" y="3246959"/>
            <a:ext cx="7388773" cy="584775"/>
          </a:xfrm>
          <a:prstGeom prst="rect">
            <a:avLst/>
          </a:prstGeom>
          <a:noFill/>
        </p:spPr>
        <p:txBody>
          <a:bodyPr wrap="square">
            <a:spAutoFit/>
          </a:bodyPr>
          <a:lstStyle/>
          <a:p>
            <a:r>
              <a:rPr lang="en-IN" sz="3200">
                <a:solidFill>
                  <a:schemeClr val="accent5"/>
                </a:solidFill>
                <a:latin typeface="+mj-lt"/>
              </a:rPr>
              <a:t>Thank You</a:t>
            </a:r>
          </a:p>
        </p:txBody>
      </p:sp>
      <p:pic>
        <p:nvPicPr>
          <p:cNvPr id="12" name="Picture 11" descr="A white building with many windows&#10;&#10;Description automatically generated">
            <a:extLst>
              <a:ext uri="{FF2B5EF4-FFF2-40B4-BE49-F238E27FC236}">
                <a16:creationId xmlns:a16="http://schemas.microsoft.com/office/drawing/2014/main" id="{B3DE9963-B063-E9D8-D8B4-499ADBC68D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 y="3048"/>
            <a:ext cx="12179808" cy="6851904"/>
          </a:xfrm>
          <a:prstGeom prst="rect">
            <a:avLst/>
          </a:prstGeom>
        </p:spPr>
      </p:pic>
      <p:sp>
        <p:nvSpPr>
          <p:cNvPr id="14" name="TextBox 13">
            <a:extLst>
              <a:ext uri="{FF2B5EF4-FFF2-40B4-BE49-F238E27FC236}">
                <a16:creationId xmlns:a16="http://schemas.microsoft.com/office/drawing/2014/main" id="{6DC2CF94-313C-7699-68B7-3F98D06AB332}"/>
              </a:ext>
            </a:extLst>
          </p:cNvPr>
          <p:cNvSpPr txBox="1"/>
          <p:nvPr/>
        </p:nvSpPr>
        <p:spPr>
          <a:xfrm>
            <a:off x="2051987" y="3130418"/>
            <a:ext cx="7388773" cy="1015663"/>
          </a:xfrm>
          <a:prstGeom prst="rect">
            <a:avLst/>
          </a:prstGeom>
          <a:noFill/>
        </p:spPr>
        <p:txBody>
          <a:bodyPr wrap="square">
            <a:spAutoFit/>
          </a:bodyPr>
          <a:lstStyle/>
          <a:p>
            <a:pPr algn="ctr"/>
            <a:r>
              <a:rPr lang="en-IN" sz="6000" b="1">
                <a:solidFill>
                  <a:schemeClr val="accent5"/>
                </a:solidFill>
                <a:latin typeface="Adani Regular" panose="02000503000000020004" pitchFamily="2" charset="0"/>
              </a:rPr>
              <a:t>Thank You</a:t>
            </a:r>
          </a:p>
        </p:txBody>
      </p:sp>
    </p:spTree>
    <p:extLst>
      <p:ext uri="{BB962C8B-B14F-4D97-AF65-F5344CB8AC3E}">
        <p14:creationId xmlns:p14="http://schemas.microsoft.com/office/powerpoint/2010/main" val="162423581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F3125FD-093D-1E42-27FB-DED2E1C33980}"/>
              </a:ext>
            </a:extLst>
          </p:cNvPr>
          <p:cNvPicPr>
            <a:picLocks noChangeAspect="1"/>
          </p:cNvPicPr>
          <p:nvPr/>
        </p:nvPicPr>
        <p:blipFill>
          <a:blip r:embed="rId2"/>
          <a:stretch>
            <a:fillRect/>
          </a:stretch>
        </p:blipFill>
        <p:spPr>
          <a:xfrm>
            <a:off x="702645" y="1337654"/>
            <a:ext cx="10250905" cy="4616687"/>
          </a:xfrm>
          <a:prstGeom prst="rect">
            <a:avLst/>
          </a:prstGeom>
        </p:spPr>
      </p:pic>
      <p:sp>
        <p:nvSpPr>
          <p:cNvPr id="10" name="TextBox 9">
            <a:extLst>
              <a:ext uri="{FF2B5EF4-FFF2-40B4-BE49-F238E27FC236}">
                <a16:creationId xmlns:a16="http://schemas.microsoft.com/office/drawing/2014/main" id="{4DAFF01A-38F8-E721-D1C6-3D35A47245B1}"/>
              </a:ext>
            </a:extLst>
          </p:cNvPr>
          <p:cNvSpPr txBox="1"/>
          <p:nvPr/>
        </p:nvSpPr>
        <p:spPr>
          <a:xfrm>
            <a:off x="3157086" y="629768"/>
            <a:ext cx="4591250" cy="707886"/>
          </a:xfrm>
          <a:prstGeom prst="rect">
            <a:avLst/>
          </a:prstGeom>
          <a:noFill/>
        </p:spPr>
        <p:txBody>
          <a:bodyPr wrap="square" rtlCol="0">
            <a:spAutoFit/>
          </a:bodyPr>
          <a:lstStyle/>
          <a:p>
            <a:pPr algn="ctr"/>
            <a:r>
              <a:rPr lang="en-US" sz="4000" b="1" dirty="0">
                <a:solidFill>
                  <a:schemeClr val="tx2">
                    <a:lumMod val="50000"/>
                    <a:lumOff val="50000"/>
                  </a:schemeClr>
                </a:solidFill>
                <a:latin typeface="Amasis MT Pro Black" panose="020F0502020204030204" pitchFamily="18" charset="0"/>
              </a:rPr>
              <a:t>DATASET</a:t>
            </a:r>
            <a:endParaRPr lang="en-IN" sz="4000" b="1" dirty="0">
              <a:solidFill>
                <a:schemeClr val="tx2">
                  <a:lumMod val="50000"/>
                  <a:lumOff val="50000"/>
                </a:schemeClr>
              </a:solidFill>
              <a:latin typeface="Amasis MT Pro Black" panose="020F0502020204030204" pitchFamily="18" charset="0"/>
            </a:endParaRPr>
          </a:p>
        </p:txBody>
      </p:sp>
    </p:spTree>
    <p:extLst>
      <p:ext uri="{BB962C8B-B14F-4D97-AF65-F5344CB8AC3E}">
        <p14:creationId xmlns:p14="http://schemas.microsoft.com/office/powerpoint/2010/main" val="2919907749"/>
      </p:ext>
    </p:extLst>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65B394-9251-8702-DB14-EA8C42C4A18B}"/>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429BC4F-1136-CFB3-32EB-71776B957E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87" y="669028"/>
            <a:ext cx="11852826" cy="4826000"/>
          </a:xfrm>
          <a:prstGeom prst="rect">
            <a:avLst/>
          </a:prstGeom>
        </p:spPr>
      </p:pic>
      <p:sp>
        <p:nvSpPr>
          <p:cNvPr id="7" name="TextBox 6">
            <a:extLst>
              <a:ext uri="{FF2B5EF4-FFF2-40B4-BE49-F238E27FC236}">
                <a16:creationId xmlns:a16="http://schemas.microsoft.com/office/drawing/2014/main" id="{498408BA-5E18-8944-BF36-709DEB4A4AAE}"/>
              </a:ext>
            </a:extLst>
          </p:cNvPr>
          <p:cNvSpPr txBox="1"/>
          <p:nvPr/>
        </p:nvSpPr>
        <p:spPr>
          <a:xfrm>
            <a:off x="169587" y="5286892"/>
            <a:ext cx="12192000" cy="1200329"/>
          </a:xfrm>
          <a:prstGeom prst="rect">
            <a:avLst/>
          </a:prstGeom>
          <a:noFill/>
        </p:spPr>
        <p:txBody>
          <a:bodyPr wrap="square" rtlCol="0">
            <a:spAutoFit/>
          </a:bodyPr>
          <a:lstStyle/>
          <a:p>
            <a:r>
              <a:rPr lang="en-US" sz="1200" b="1" dirty="0">
                <a:solidFill>
                  <a:srgbClr val="00B050"/>
                </a:solidFill>
              </a:rPr>
              <a:t>Insights:</a:t>
            </a:r>
          </a:p>
          <a:p>
            <a:endParaRPr lang="en-US" sz="1200" b="1" dirty="0">
              <a:solidFill>
                <a:srgbClr val="00B050"/>
              </a:solidFill>
            </a:endParaRPr>
          </a:p>
          <a:p>
            <a:r>
              <a:rPr lang="en-US" sz="1200" dirty="0"/>
              <a:t>The </a:t>
            </a:r>
            <a:r>
              <a:rPr lang="en-US" sz="1200" b="1" dirty="0"/>
              <a:t>Top 5 states — Tamil Nadu, Madhya Pradesh, Kerala, Uttar Pradesh, and Karnataka — together account for over 53% of all traffic accidents in India</a:t>
            </a:r>
            <a:r>
              <a:rPr lang="en-US" sz="1200" dirty="0"/>
              <a:t>, showing that accidents are highly concentrated in a few regions. </a:t>
            </a:r>
            <a:r>
              <a:rPr lang="en-US" sz="1200" b="1" dirty="0"/>
              <a:t>Tamil Nadu alone contributes 14.4%</a:t>
            </a:r>
            <a:r>
              <a:rPr lang="en-US" sz="1200" dirty="0"/>
              <a:t>, meaning </a:t>
            </a:r>
            <a:r>
              <a:rPr lang="en-US" sz="1200" b="1" dirty="0"/>
              <a:t>1 in every 7 accidents in the country occurs there</a:t>
            </a:r>
            <a:r>
              <a:rPr lang="en-US" sz="1200" dirty="0"/>
              <a:t>. The </a:t>
            </a:r>
            <a:r>
              <a:rPr lang="en-US" sz="1200" b="1" dirty="0"/>
              <a:t>Top 10 states make up nearly 80% of total accidents</a:t>
            </a:r>
            <a:r>
              <a:rPr lang="en-US" sz="1200" dirty="0"/>
              <a:t>, while </a:t>
            </a:r>
            <a:r>
              <a:rPr lang="en-US" sz="1200" b="1" dirty="0"/>
              <a:t>northeastern states like Nagaland, Mizoram, and Sikkim report very few incidents</a:t>
            </a:r>
            <a:r>
              <a:rPr lang="en-US" sz="1200" dirty="0"/>
              <a:t>, likely due to lower traffic density or better road safety. Since more than half of all accidents occur in the top 5 states, </a:t>
            </a:r>
            <a:r>
              <a:rPr lang="en-US" sz="1200" b="1" dirty="0"/>
              <a:t>improvement efforts should be prioritized in these regions first</a:t>
            </a:r>
            <a:r>
              <a:rPr lang="en-US" sz="1200" dirty="0"/>
              <a:t>.</a:t>
            </a:r>
          </a:p>
        </p:txBody>
      </p:sp>
      <p:sp>
        <p:nvSpPr>
          <p:cNvPr id="8" name="TextBox 7">
            <a:extLst>
              <a:ext uri="{FF2B5EF4-FFF2-40B4-BE49-F238E27FC236}">
                <a16:creationId xmlns:a16="http://schemas.microsoft.com/office/drawing/2014/main" id="{1F9AED09-8F67-8688-C49F-88F27518DB62}"/>
              </a:ext>
            </a:extLst>
          </p:cNvPr>
          <p:cNvSpPr txBox="1"/>
          <p:nvPr/>
        </p:nvSpPr>
        <p:spPr>
          <a:xfrm>
            <a:off x="169587" y="0"/>
            <a:ext cx="4506686" cy="369332"/>
          </a:xfrm>
          <a:prstGeom prst="rect">
            <a:avLst/>
          </a:prstGeom>
          <a:noFill/>
        </p:spPr>
        <p:txBody>
          <a:bodyPr wrap="square" rtlCol="0">
            <a:spAutoFit/>
          </a:bodyPr>
          <a:lstStyle/>
          <a:p>
            <a:r>
              <a:rPr lang="en-US" b="1" dirty="0"/>
              <a:t>Extra Insights</a:t>
            </a:r>
            <a:endParaRPr lang="en-IN" b="1" dirty="0"/>
          </a:p>
        </p:txBody>
      </p:sp>
    </p:spTree>
    <p:extLst>
      <p:ext uri="{BB962C8B-B14F-4D97-AF65-F5344CB8AC3E}">
        <p14:creationId xmlns:p14="http://schemas.microsoft.com/office/powerpoint/2010/main" val="1111139287"/>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9592C-5E54-3EDD-C0B1-863270B5ED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B693E87-0B66-F496-4B43-254372B811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643467"/>
            <a:ext cx="11904133" cy="4800600"/>
          </a:xfrm>
          <a:prstGeom prst="rect">
            <a:avLst/>
          </a:prstGeom>
        </p:spPr>
      </p:pic>
      <p:sp>
        <p:nvSpPr>
          <p:cNvPr id="4" name="TextBox 3">
            <a:extLst>
              <a:ext uri="{FF2B5EF4-FFF2-40B4-BE49-F238E27FC236}">
                <a16:creationId xmlns:a16="http://schemas.microsoft.com/office/drawing/2014/main" id="{BA28821E-1EB7-1544-AA34-10633AF07B28}"/>
              </a:ext>
            </a:extLst>
          </p:cNvPr>
          <p:cNvSpPr txBox="1"/>
          <p:nvPr/>
        </p:nvSpPr>
        <p:spPr>
          <a:xfrm>
            <a:off x="0" y="5312228"/>
            <a:ext cx="12192000" cy="1569660"/>
          </a:xfrm>
          <a:prstGeom prst="rect">
            <a:avLst/>
          </a:prstGeom>
          <a:noFill/>
        </p:spPr>
        <p:txBody>
          <a:bodyPr wrap="square" rtlCol="0">
            <a:spAutoFit/>
          </a:bodyPr>
          <a:lstStyle/>
          <a:p>
            <a:r>
              <a:rPr lang="en-US" sz="1600" b="1" dirty="0">
                <a:solidFill>
                  <a:srgbClr val="00B050"/>
                </a:solidFill>
              </a:rPr>
              <a:t>Data Insights Summary:</a:t>
            </a:r>
          </a:p>
          <a:p>
            <a:endParaRPr lang="en-US" sz="1600" b="1" dirty="0">
              <a:solidFill>
                <a:srgbClr val="00B050"/>
              </a:solidFill>
            </a:endParaRPr>
          </a:p>
          <a:p>
            <a:r>
              <a:rPr lang="en-US" sz="1600" dirty="0"/>
              <a:t>The data and graph show that </a:t>
            </a:r>
            <a:r>
              <a:rPr lang="en-US" sz="1600" b="1" dirty="0"/>
              <a:t>road accidents are the dominant cause of total accidents</a:t>
            </a:r>
            <a:r>
              <a:rPr lang="en-US" sz="1600" dirty="0"/>
              <a:t> across all union territories. </a:t>
            </a:r>
            <a:r>
              <a:rPr lang="en-US" sz="1600" b="1" dirty="0"/>
              <a:t>Jammu and Kashmir records the highest number of road accidents</a:t>
            </a:r>
            <a:r>
              <a:rPr lang="en-US" sz="1600" dirty="0"/>
              <a:t>, followed by </a:t>
            </a:r>
            <a:r>
              <a:rPr lang="en-US" sz="1600" b="1" dirty="0"/>
              <a:t>Delhi</a:t>
            </a:r>
            <a:r>
              <a:rPr lang="en-US" sz="1600" dirty="0"/>
              <a:t>, which also shows a notable count of railway accidents. In contrast, other regions report very few incidents, and </a:t>
            </a:r>
            <a:r>
              <a:rPr lang="en-US" sz="1600" b="1" dirty="0"/>
              <a:t>railway and railway crossing accidents are almost negligible overall</a:t>
            </a:r>
            <a:r>
              <a:rPr lang="en-US" sz="1600" dirty="0"/>
              <a:t>, highlighting that </a:t>
            </a:r>
            <a:r>
              <a:rPr lang="en-US" sz="1600" b="1" dirty="0"/>
              <a:t>road safety remains the primary concern</a:t>
            </a:r>
            <a:r>
              <a:rPr lang="en-US" sz="1600" dirty="0"/>
              <a:t>, especially in Jammu &amp; Kashmir and Delhi.</a:t>
            </a:r>
          </a:p>
        </p:txBody>
      </p:sp>
    </p:spTree>
    <p:extLst>
      <p:ext uri="{BB962C8B-B14F-4D97-AF65-F5344CB8AC3E}">
        <p14:creationId xmlns:p14="http://schemas.microsoft.com/office/powerpoint/2010/main" val="1742638346"/>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205CDF-848B-0E32-25F1-40D546E6496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164397-FC8B-AFB2-6F38-236CD2583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3" y="0"/>
            <a:ext cx="2553703" cy="6858000"/>
          </a:xfrm>
          <a:prstGeom prst="rect">
            <a:avLst/>
          </a:prstGeom>
        </p:spPr>
      </p:pic>
      <p:pic>
        <p:nvPicPr>
          <p:cNvPr id="9" name="Picture 8">
            <a:extLst>
              <a:ext uri="{FF2B5EF4-FFF2-40B4-BE49-F238E27FC236}">
                <a16:creationId xmlns:a16="http://schemas.microsoft.com/office/drawing/2014/main" id="{A9FD7F37-57EC-0DCF-8262-F485E559AA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940" y="0"/>
            <a:ext cx="2715004" cy="4610743"/>
          </a:xfrm>
          <a:prstGeom prst="rect">
            <a:avLst/>
          </a:prstGeom>
        </p:spPr>
      </p:pic>
      <p:graphicFrame>
        <p:nvGraphicFramePr>
          <p:cNvPr id="10" name="Chart 9">
            <a:extLst>
              <a:ext uri="{FF2B5EF4-FFF2-40B4-BE49-F238E27FC236}">
                <a16:creationId xmlns:a16="http://schemas.microsoft.com/office/drawing/2014/main" id="{5C6B29D9-9623-428D-FE8F-DCEB4A787E09}"/>
              </a:ext>
            </a:extLst>
          </p:cNvPr>
          <p:cNvGraphicFramePr>
            <a:graphicFrameLocks/>
          </p:cNvGraphicFramePr>
          <p:nvPr>
            <p:extLst>
              <p:ext uri="{D42A27DB-BD31-4B8C-83A1-F6EECF244321}">
                <p14:modId xmlns:p14="http://schemas.microsoft.com/office/powerpoint/2010/main" val="2987817"/>
              </p:ext>
            </p:extLst>
          </p:nvPr>
        </p:nvGraphicFramePr>
        <p:xfrm>
          <a:off x="5259181" y="699347"/>
          <a:ext cx="6932819" cy="4321386"/>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a:extLst>
              <a:ext uri="{FF2B5EF4-FFF2-40B4-BE49-F238E27FC236}">
                <a16:creationId xmlns:a16="http://schemas.microsoft.com/office/drawing/2014/main" id="{EED5E666-5B63-511F-042E-3A0B72425E5C}"/>
              </a:ext>
            </a:extLst>
          </p:cNvPr>
          <p:cNvSpPr txBox="1"/>
          <p:nvPr/>
        </p:nvSpPr>
        <p:spPr>
          <a:xfrm>
            <a:off x="2769074" y="4826675"/>
            <a:ext cx="9541460" cy="1508105"/>
          </a:xfrm>
          <a:prstGeom prst="rect">
            <a:avLst/>
          </a:prstGeom>
          <a:noFill/>
        </p:spPr>
        <p:txBody>
          <a:bodyPr wrap="square" rtlCol="0">
            <a:spAutoFit/>
          </a:bodyPr>
          <a:lstStyle/>
          <a:p>
            <a:r>
              <a:rPr lang="en-US" b="1" dirty="0">
                <a:solidFill>
                  <a:srgbClr val="00B050"/>
                </a:solidFill>
              </a:rPr>
              <a:t>Data Insights Summary:</a:t>
            </a:r>
          </a:p>
          <a:p>
            <a:endParaRPr lang="en-US" b="1" dirty="0">
              <a:solidFill>
                <a:srgbClr val="00B050"/>
              </a:solidFill>
            </a:endParaRPr>
          </a:p>
          <a:p>
            <a:r>
              <a:rPr lang="en-US" sz="1400" dirty="0"/>
              <a:t>Most cities show reasonable death rates, but </a:t>
            </a:r>
            <a:r>
              <a:rPr lang="en-US" sz="1400" b="1" dirty="0"/>
              <a:t>Nasik and Varanasi exceed 100%</a:t>
            </a:r>
            <a:r>
              <a:rPr lang="en-US" sz="1400" dirty="0"/>
              <a:t>, which is clearly unusual. Instead of deleting them, we will </a:t>
            </a:r>
            <a:r>
              <a:rPr lang="en-US" sz="1400" b="1" dirty="0"/>
              <a:t>flag these anomalies</a:t>
            </a:r>
            <a:r>
              <a:rPr lang="en-US" sz="1400" dirty="0"/>
              <a:t> for review to keep the data complete. Cities like </a:t>
            </a:r>
            <a:r>
              <a:rPr lang="en-US" sz="1400" b="1" dirty="0"/>
              <a:t>Mumbai, Agra, and Pune</a:t>
            </a:r>
            <a:r>
              <a:rPr lang="en-US" sz="1400" dirty="0"/>
              <a:t> have very high death rates, indicating </a:t>
            </a:r>
            <a:r>
              <a:rPr lang="en-US" sz="1400" b="1" dirty="0"/>
              <a:t>severe accidents</a:t>
            </a:r>
            <a:r>
              <a:rPr lang="en-US" sz="1400" dirty="0"/>
              <a:t>, while cities like </a:t>
            </a:r>
            <a:r>
              <a:rPr lang="en-US" sz="1400" b="1" dirty="0"/>
              <a:t>Jabalpur, Kochi, and Thrissur</a:t>
            </a:r>
            <a:r>
              <a:rPr lang="en-US" sz="1400" dirty="0"/>
              <a:t> show very low rates, reflecting </a:t>
            </a:r>
            <a:r>
              <a:rPr lang="en-US" sz="1400" b="1" dirty="0"/>
              <a:t>safer roads or better emergency services</a:t>
            </a:r>
            <a:r>
              <a:rPr lang="en-US" sz="1400" dirty="0"/>
              <a:t>. This helps us </a:t>
            </a:r>
            <a:r>
              <a:rPr lang="en-US" sz="1400" b="1" dirty="0"/>
              <a:t>identify both real safety issues and data inconsistencies</a:t>
            </a:r>
            <a:r>
              <a:rPr lang="en-US" sz="1400" dirty="0"/>
              <a:t>.</a:t>
            </a:r>
          </a:p>
        </p:txBody>
      </p:sp>
    </p:spTree>
    <p:extLst>
      <p:ext uri="{BB962C8B-B14F-4D97-AF65-F5344CB8AC3E}">
        <p14:creationId xmlns:p14="http://schemas.microsoft.com/office/powerpoint/2010/main" val="4163878465"/>
      </p:ext>
    </p:extLst>
  </p:cSld>
  <p:clrMapOvr>
    <a:masterClrMapping/>
  </p:clrMapOvr>
  <p:transition spd="slow">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3DDA5-6504-073E-DDBD-870319A10FA9}"/>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B6CC1EC-9814-0338-C93B-85EEB1FE33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200"/>
            <a:ext cx="6382641" cy="6146800"/>
          </a:xfrm>
          <a:prstGeom prst="rect">
            <a:avLst/>
          </a:prstGeom>
        </p:spPr>
      </p:pic>
      <mc:AlternateContent xmlns:mc="http://schemas.openxmlformats.org/markup-compatibility/2006" xmlns:cx1="http://schemas.microsoft.com/office/drawing/2015/9/8/chartex">
        <mc:Choice Requires="cx1">
          <p:graphicFrame>
            <p:nvGraphicFramePr>
              <p:cNvPr id="9" name="Chart 8">
                <a:extLst>
                  <a:ext uri="{FF2B5EF4-FFF2-40B4-BE49-F238E27FC236}">
                    <a16:creationId xmlns:a16="http://schemas.microsoft.com/office/drawing/2014/main" id="{8E8E0EF4-597B-490C-02EF-B3DFBEDC0877}"/>
                  </a:ext>
                </a:extLst>
              </p:cNvPr>
              <p:cNvGraphicFramePr/>
              <p:nvPr>
                <p:extLst>
                  <p:ext uri="{D42A27DB-BD31-4B8C-83A1-F6EECF244321}">
                    <p14:modId xmlns:p14="http://schemas.microsoft.com/office/powerpoint/2010/main" val="1274262179"/>
                  </p:ext>
                </p:extLst>
              </p:nvPr>
            </p:nvGraphicFramePr>
            <p:xfrm>
              <a:off x="6382642" y="668020"/>
              <a:ext cx="5809358" cy="311658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9" name="Chart 8">
                <a:extLst>
                  <a:ext uri="{FF2B5EF4-FFF2-40B4-BE49-F238E27FC236}">
                    <a16:creationId xmlns:a16="http://schemas.microsoft.com/office/drawing/2014/main" id="{8E8E0EF4-597B-490C-02EF-B3DFBEDC0877}"/>
                  </a:ext>
                </a:extLst>
              </p:cNvPr>
              <p:cNvPicPr>
                <a:picLocks noGrp="1" noRot="1" noChangeAspect="1" noMove="1" noResize="1" noEditPoints="1" noAdjustHandles="1" noChangeArrowheads="1" noChangeShapeType="1"/>
              </p:cNvPicPr>
              <p:nvPr/>
            </p:nvPicPr>
            <p:blipFill>
              <a:blip r:embed="rId4"/>
              <a:stretch>
                <a:fillRect/>
              </a:stretch>
            </p:blipFill>
            <p:spPr>
              <a:xfrm>
                <a:off x="6382642" y="668020"/>
                <a:ext cx="5809358" cy="3116580"/>
              </a:xfrm>
              <a:prstGeom prst="rect">
                <a:avLst/>
              </a:prstGeom>
            </p:spPr>
          </p:pic>
        </mc:Fallback>
      </mc:AlternateContent>
      <p:sp>
        <p:nvSpPr>
          <p:cNvPr id="10" name="TextBox 9">
            <a:extLst>
              <a:ext uri="{FF2B5EF4-FFF2-40B4-BE49-F238E27FC236}">
                <a16:creationId xmlns:a16="http://schemas.microsoft.com/office/drawing/2014/main" id="{3F6B95D8-45D7-1DA9-A24B-9FCF38B9ADB9}"/>
              </a:ext>
            </a:extLst>
          </p:cNvPr>
          <p:cNvSpPr txBox="1"/>
          <p:nvPr/>
        </p:nvSpPr>
        <p:spPr>
          <a:xfrm>
            <a:off x="6656415" y="3429000"/>
            <a:ext cx="5261811" cy="2923877"/>
          </a:xfrm>
          <a:prstGeom prst="rect">
            <a:avLst/>
          </a:prstGeom>
          <a:noFill/>
        </p:spPr>
        <p:txBody>
          <a:bodyPr wrap="square" rtlCol="0">
            <a:spAutoFit/>
          </a:bodyPr>
          <a:lstStyle/>
          <a:p>
            <a:r>
              <a:rPr lang="en-IN" sz="1400" b="1" dirty="0">
                <a:solidFill>
                  <a:schemeClr val="bg2">
                    <a:lumMod val="50000"/>
                  </a:schemeClr>
                </a:solidFill>
              </a:rPr>
              <a:t>Data Summary Insights:</a:t>
            </a:r>
          </a:p>
          <a:p>
            <a:endParaRPr lang="en-IN" sz="1400" b="1" dirty="0">
              <a:solidFill>
                <a:schemeClr val="bg2">
                  <a:lumMod val="50000"/>
                </a:schemeClr>
              </a:solidFill>
            </a:endParaRPr>
          </a:p>
          <a:p>
            <a:r>
              <a:rPr lang="en-US" sz="1400" dirty="0"/>
              <a:t>The box-and-whisker plot shows a </a:t>
            </a:r>
            <a:r>
              <a:rPr lang="en-US" sz="1400" b="1" dirty="0"/>
              <a:t>wide range of traffic accident deaths</a:t>
            </a:r>
            <a:r>
              <a:rPr lang="en-US" sz="1400" dirty="0"/>
              <a:t> across regions, from a minimum of 27 to a maximum of 19,717. The </a:t>
            </a:r>
            <a:r>
              <a:rPr lang="en-US" sz="1400" b="1" dirty="0"/>
              <a:t>median of 5,549.5</a:t>
            </a:r>
            <a:r>
              <a:rPr lang="en-US" sz="1400" dirty="0"/>
              <a:t> indicates that half of the regions have fatalities below this value. Most regions fall between </a:t>
            </a:r>
            <a:r>
              <a:rPr lang="en-US" sz="1400" b="1" dirty="0"/>
              <a:t>Q1 (285) and Q3 (10,130)</a:t>
            </a:r>
            <a:r>
              <a:rPr lang="en-US" sz="1400" dirty="0"/>
              <a:t>, showing high variability. The </a:t>
            </a:r>
            <a:r>
              <a:rPr lang="en-US" sz="1400" b="1" dirty="0"/>
              <a:t>outlier at 28,615</a:t>
            </a:r>
            <a:r>
              <a:rPr lang="en-US" sz="1400" dirty="0"/>
              <a:t> signals either a major accident hotspot or a potential reporting anomaly, which should be </a:t>
            </a:r>
            <a:r>
              <a:rPr lang="en-US" sz="1400" b="1" dirty="0"/>
              <a:t>flagged but not deleted because </a:t>
            </a:r>
            <a:r>
              <a:rPr lang="en-US" sz="1400" dirty="0"/>
              <a:t>they may highlight </a:t>
            </a:r>
            <a:r>
              <a:rPr lang="en-US" sz="1400" b="1" dirty="0"/>
              <a:t>critical hotspots</a:t>
            </a:r>
            <a:r>
              <a:rPr lang="en-US" sz="1400" dirty="0"/>
              <a:t>. This identifies regions with extremely high fatalities that need immediate attention, while most areas experience relatively fewer deaths.</a:t>
            </a:r>
          </a:p>
          <a:p>
            <a:endParaRPr lang="en-IN" sz="1600" dirty="0"/>
          </a:p>
        </p:txBody>
      </p:sp>
    </p:spTree>
    <p:extLst>
      <p:ext uri="{BB962C8B-B14F-4D97-AF65-F5344CB8AC3E}">
        <p14:creationId xmlns:p14="http://schemas.microsoft.com/office/powerpoint/2010/main" val="2293199809"/>
      </p:ext>
    </p:extLst>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04008CDC-3222-685F-6EEA-4B62F97FE49E}"/>
              </a:ext>
            </a:extLst>
          </p:cNvPr>
          <p:cNvSpPr>
            <a:spLocks noGrp="1"/>
          </p:cNvSpPr>
          <p:nvPr>
            <p:ph idx="1"/>
          </p:nvPr>
        </p:nvSpPr>
        <p:spPr>
          <a:xfrm>
            <a:off x="235840" y="1222695"/>
            <a:ext cx="6098894" cy="2381075"/>
          </a:xfrm>
        </p:spPr>
        <p:txBody>
          <a:bodyPr>
            <a:normAutofit/>
          </a:bodyPr>
          <a:lstStyle/>
          <a:p>
            <a:pPr marL="0" indent="0">
              <a:buNone/>
            </a:pPr>
            <a:endParaRPr lang="en-IN" dirty="0"/>
          </a:p>
        </p:txBody>
      </p:sp>
      <p:pic>
        <p:nvPicPr>
          <p:cNvPr id="5" name="Picture 4">
            <a:extLst>
              <a:ext uri="{FF2B5EF4-FFF2-40B4-BE49-F238E27FC236}">
                <a16:creationId xmlns:a16="http://schemas.microsoft.com/office/drawing/2014/main" id="{2FBF4DE1-69FD-CFE4-CA6E-EC72D2B13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69" y="798652"/>
            <a:ext cx="5776245" cy="3555197"/>
          </a:xfrm>
          <a:prstGeom prst="rect">
            <a:avLst/>
          </a:prstGeom>
        </p:spPr>
      </p:pic>
      <p:pic>
        <p:nvPicPr>
          <p:cNvPr id="6" name="Picture 5">
            <a:extLst>
              <a:ext uri="{FF2B5EF4-FFF2-40B4-BE49-F238E27FC236}">
                <a16:creationId xmlns:a16="http://schemas.microsoft.com/office/drawing/2014/main" id="{D307A7A0-45A9-C1ED-BEF5-F0C339A08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0731" y="798652"/>
            <a:ext cx="6096000" cy="3555197"/>
          </a:xfrm>
          <a:prstGeom prst="rect">
            <a:avLst/>
          </a:prstGeom>
        </p:spPr>
      </p:pic>
      <p:sp>
        <p:nvSpPr>
          <p:cNvPr id="7" name="TextBox 6">
            <a:extLst>
              <a:ext uri="{FF2B5EF4-FFF2-40B4-BE49-F238E27FC236}">
                <a16:creationId xmlns:a16="http://schemas.microsoft.com/office/drawing/2014/main" id="{CD72A8E2-20D7-C3AC-48AD-94F58A9EE0C1}"/>
              </a:ext>
            </a:extLst>
          </p:cNvPr>
          <p:cNvSpPr txBox="1"/>
          <p:nvPr/>
        </p:nvSpPr>
        <p:spPr>
          <a:xfrm>
            <a:off x="6096000" y="4758142"/>
            <a:ext cx="5023413" cy="2031325"/>
          </a:xfrm>
          <a:prstGeom prst="rect">
            <a:avLst/>
          </a:prstGeom>
          <a:noFill/>
        </p:spPr>
        <p:txBody>
          <a:bodyPr wrap="square" rtlCol="0">
            <a:spAutoFit/>
          </a:bodyPr>
          <a:lstStyle/>
          <a:p>
            <a:r>
              <a:rPr lang="en-US" b="1" dirty="0"/>
              <a:t>Insight:</a:t>
            </a:r>
          </a:p>
          <a:p>
            <a:endParaRPr lang="en-US" b="1" dirty="0"/>
          </a:p>
          <a:p>
            <a:pPr marL="285750" indent="-285750">
              <a:buFont typeface="Arial" panose="020B0604020202020204" pitchFamily="34" charset="0"/>
              <a:buChar char="•"/>
            </a:pPr>
            <a:r>
              <a:rPr lang="en-US" dirty="0"/>
              <a:t>Union Territories like Lakshadweep, Andaman &amp; Nicobar Islands, Daman &amp; Diu, and Ladakh have fewer than 500 road accident cases, showing low traffic density and safer or less populated road conditions.</a:t>
            </a:r>
            <a:endParaRPr lang="en-IN" dirty="0"/>
          </a:p>
        </p:txBody>
      </p:sp>
      <p:sp>
        <p:nvSpPr>
          <p:cNvPr id="8" name="TextBox 7">
            <a:extLst>
              <a:ext uri="{FF2B5EF4-FFF2-40B4-BE49-F238E27FC236}">
                <a16:creationId xmlns:a16="http://schemas.microsoft.com/office/drawing/2014/main" id="{6E521D8E-9E5C-DD0B-DBD1-CDDEBB4BDF81}"/>
              </a:ext>
            </a:extLst>
          </p:cNvPr>
          <p:cNvSpPr txBox="1"/>
          <p:nvPr/>
        </p:nvSpPr>
        <p:spPr>
          <a:xfrm>
            <a:off x="291790" y="4549676"/>
            <a:ext cx="4340506" cy="2585323"/>
          </a:xfrm>
          <a:prstGeom prst="rect">
            <a:avLst/>
          </a:prstGeom>
          <a:noFill/>
        </p:spPr>
        <p:txBody>
          <a:bodyPr wrap="square" rtlCol="0">
            <a:spAutoFit/>
          </a:bodyPr>
          <a:lstStyle/>
          <a:p>
            <a:r>
              <a:rPr lang="en-US" b="1" dirty="0"/>
              <a:t> Insight:</a:t>
            </a:r>
          </a:p>
          <a:p>
            <a:endParaRPr lang="en-US" b="1" dirty="0"/>
          </a:p>
          <a:p>
            <a:pPr marL="285750" indent="-285750">
              <a:buFont typeface="Arial" panose="020B0604020202020204" pitchFamily="34" charset="0"/>
              <a:buChar char="•"/>
            </a:pPr>
            <a:r>
              <a:rPr lang="en-US" dirty="0"/>
              <a:t>Tamil Nadu records the highest traffic deaths (16,875), followed by Madhya Pradesh and Uttar Pradesh. The top 5 states show that major, high-population regions face serious road safety challenges across India.</a:t>
            </a:r>
            <a:endParaRPr lang="en-IN" dirty="0"/>
          </a:p>
          <a:p>
            <a:endParaRPr lang="en-IN" dirty="0"/>
          </a:p>
        </p:txBody>
      </p:sp>
    </p:spTree>
    <p:extLst>
      <p:ext uri="{BB962C8B-B14F-4D97-AF65-F5344CB8AC3E}">
        <p14:creationId xmlns:p14="http://schemas.microsoft.com/office/powerpoint/2010/main" val="2063866423"/>
      </p:ext>
    </p:extLst>
  </p:cSld>
  <p:clrMapOvr>
    <a:masterClrMapping/>
  </p:clrMapOvr>
  <p:transition spd="slow">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9CCC105-DC8A-6F90-9459-A34074DBC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7" y="698648"/>
            <a:ext cx="5891514" cy="3464069"/>
          </a:xfrm>
          <a:prstGeom prst="rect">
            <a:avLst/>
          </a:prstGeom>
        </p:spPr>
      </p:pic>
      <p:sp>
        <p:nvSpPr>
          <p:cNvPr id="5" name="TextBox 4">
            <a:extLst>
              <a:ext uri="{FF2B5EF4-FFF2-40B4-BE49-F238E27FC236}">
                <a16:creationId xmlns:a16="http://schemas.microsoft.com/office/drawing/2014/main" id="{9546B9AB-1D2E-3593-50BF-E4D3810D8716}"/>
              </a:ext>
            </a:extLst>
          </p:cNvPr>
          <p:cNvSpPr txBox="1"/>
          <p:nvPr/>
        </p:nvSpPr>
        <p:spPr>
          <a:xfrm>
            <a:off x="1" y="4757195"/>
            <a:ext cx="4861366" cy="1754326"/>
          </a:xfrm>
          <a:prstGeom prst="rect">
            <a:avLst/>
          </a:prstGeom>
          <a:noFill/>
        </p:spPr>
        <p:txBody>
          <a:bodyPr wrap="square" rtlCol="0">
            <a:spAutoFit/>
          </a:bodyPr>
          <a:lstStyle/>
          <a:p>
            <a:r>
              <a:rPr lang="en-US" b="1" dirty="0"/>
              <a:t> Insight:</a:t>
            </a:r>
          </a:p>
          <a:p>
            <a:endParaRPr lang="en-US" b="1" dirty="0"/>
          </a:p>
          <a:p>
            <a:pPr marL="285750" indent="-285750">
              <a:buFont typeface="Arial" panose="020B0604020202020204" pitchFamily="34" charset="0"/>
              <a:buChar char="•"/>
            </a:pPr>
            <a:r>
              <a:rPr lang="en-US" dirty="0"/>
              <a:t>Chennai reports the highest traffic accidents, followed by Indore and Bengaluru. Major metro cities face the most road accidents due to dense traffic and rapid urbanization.</a:t>
            </a:r>
            <a:endParaRPr lang="en-IN" dirty="0"/>
          </a:p>
        </p:txBody>
      </p:sp>
      <p:pic>
        <p:nvPicPr>
          <p:cNvPr id="6" name="Picture 5">
            <a:extLst>
              <a:ext uri="{FF2B5EF4-FFF2-40B4-BE49-F238E27FC236}">
                <a16:creationId xmlns:a16="http://schemas.microsoft.com/office/drawing/2014/main" id="{08524BCB-9555-6740-EE40-B4EC3F2025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4110" y="775504"/>
            <a:ext cx="6207889" cy="3310359"/>
          </a:xfrm>
          <a:prstGeom prst="rect">
            <a:avLst/>
          </a:prstGeom>
        </p:spPr>
      </p:pic>
      <p:sp>
        <p:nvSpPr>
          <p:cNvPr id="7" name="Rectangle 2">
            <a:extLst>
              <a:ext uri="{FF2B5EF4-FFF2-40B4-BE49-F238E27FC236}">
                <a16:creationId xmlns:a16="http://schemas.microsoft.com/office/drawing/2014/main" id="{626B96CD-25D5-FEA0-F147-586E278C5DA5}"/>
              </a:ext>
            </a:extLst>
          </p:cNvPr>
          <p:cNvSpPr>
            <a:spLocks noChangeArrowheads="1"/>
          </p:cNvSpPr>
          <p:nvPr/>
        </p:nvSpPr>
        <p:spPr bwMode="auto">
          <a:xfrm>
            <a:off x="5034986" y="4141395"/>
            <a:ext cx="740779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 </a:t>
            </a:r>
            <a:r>
              <a:rPr kumimoji="0" lang="en-US" altLang="en-US" sz="1400" b="1" i="0" u="none" strike="noStrike" cap="none" normalizeH="0" baseline="0" dirty="0">
                <a:ln>
                  <a:noFill/>
                </a:ln>
                <a:solidFill>
                  <a:schemeClr val="tx1"/>
                </a:solidFill>
                <a:effectLst/>
                <a:latin typeface="Arial" panose="020B0604020202020204" pitchFamily="34" charset="0"/>
              </a:rPr>
              <a:t>Insights</a:t>
            </a:r>
            <a:r>
              <a:rPr kumimoji="0" lang="en-US" altLang="en-US" sz="1400" b="0" i="0" u="none" strike="noStrike" cap="none" normalizeH="0" baseline="0" dirty="0">
                <a:ln>
                  <a:noFill/>
                </a:ln>
                <a:solidFill>
                  <a:schemeClr val="tx1"/>
                </a:solidFill>
                <a:effectLst/>
                <a:latin typeface="Arial" panose="020B0604020202020204" pitchFamily="34" charset="0"/>
              </a:rPr>
              <a:t> </a:t>
            </a:r>
            <a:r>
              <a:rPr lang="en-US" altLang="en-US" sz="1400" dirty="0">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400"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Mizoram</a:t>
            </a:r>
            <a:r>
              <a:rPr kumimoji="0" lang="en-US" altLang="en-US" sz="1400" b="0" i="0" u="none" strike="noStrike" cap="none" normalizeH="0" baseline="0" dirty="0">
                <a:ln>
                  <a:noFill/>
                </a:ln>
                <a:solidFill>
                  <a:schemeClr val="tx1"/>
                </a:solidFill>
                <a:effectLst/>
                <a:latin typeface="Arial" panose="020B0604020202020204" pitchFamily="34" charset="0"/>
              </a:rPr>
              <a:t> shows an unusually high death percentage (</a:t>
            </a:r>
            <a:r>
              <a:rPr kumimoji="0" lang="en-US" altLang="en-US" sz="1400" b="1" i="0" u="none" strike="noStrike" cap="none" normalizeH="0" baseline="0" dirty="0">
                <a:ln>
                  <a:noFill/>
                </a:ln>
                <a:solidFill>
                  <a:schemeClr val="tx1"/>
                </a:solidFill>
                <a:effectLst/>
                <a:latin typeface="Arial" panose="020B0604020202020204" pitchFamily="34" charset="0"/>
              </a:rPr>
              <a:t>116.90%</a:t>
            </a:r>
            <a:r>
              <a:rPr kumimoji="0" lang="en-US" altLang="en-US" sz="1400" b="0" i="0" u="none" strike="noStrike" cap="none" normalizeH="0" baseline="0" dirty="0">
                <a:ln>
                  <a:noFill/>
                </a:ln>
                <a:solidFill>
                  <a:schemeClr val="tx1"/>
                </a:solidFill>
                <a:effectLst/>
                <a:latin typeface="Arial" panose="020B0604020202020204" pitchFamily="34" charset="0"/>
              </a:rPr>
              <a:t>) – likely a </a:t>
            </a:r>
            <a:r>
              <a:rPr kumimoji="0" lang="en-US" altLang="en-US" sz="1400" b="1" i="0" u="none" strike="noStrike" cap="none" normalizeH="0" baseline="0" dirty="0">
                <a:ln>
                  <a:noFill/>
                </a:ln>
                <a:solidFill>
                  <a:schemeClr val="tx1"/>
                </a:solidFill>
                <a:effectLst/>
                <a:latin typeface="Arial" panose="020B0604020202020204" pitchFamily="34" charset="0"/>
              </a:rPr>
              <a:t>data error</a:t>
            </a:r>
            <a:r>
              <a:rPr kumimoji="0" lang="en-US" altLang="en-US"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Nagaland, Bihar, Punjab, Jharkhand</a:t>
            </a:r>
            <a:r>
              <a:rPr kumimoji="0" lang="en-US" altLang="en-US" sz="1400" b="0" i="0" u="none" strike="noStrike" cap="none" normalizeH="0" baseline="0" dirty="0">
                <a:ln>
                  <a:noFill/>
                </a:ln>
                <a:solidFill>
                  <a:schemeClr val="tx1"/>
                </a:solidFill>
                <a:effectLst/>
                <a:latin typeface="Arial" panose="020B0604020202020204" pitchFamily="34" charset="0"/>
              </a:rPr>
              <a:t> have </a:t>
            </a:r>
            <a:r>
              <a:rPr kumimoji="0" lang="en-US" altLang="en-US" sz="1400" b="1" i="0" u="none" strike="noStrike" cap="none" normalizeH="0" baseline="0" dirty="0">
                <a:ln>
                  <a:noFill/>
                </a:ln>
                <a:solidFill>
                  <a:schemeClr val="tx1"/>
                </a:solidFill>
                <a:effectLst/>
                <a:latin typeface="Arial" panose="020B0604020202020204" pitchFamily="34" charset="0"/>
              </a:rPr>
              <a:t>high fatality rates</a:t>
            </a:r>
            <a:r>
              <a:rPr kumimoji="0" lang="en-US" altLang="en-US" sz="1400" b="0" i="0" u="none" strike="noStrike" cap="none" normalizeH="0" baseline="0" dirty="0">
                <a:ln>
                  <a:noFill/>
                </a:ln>
                <a:solidFill>
                  <a:schemeClr val="tx1"/>
                </a:solidFill>
                <a:effectLst/>
                <a:latin typeface="Arial" panose="020B0604020202020204" pitchFamily="34" charset="0"/>
              </a:rPr>
              <a:t> (70–90%) – indicating serious traffic safety issues.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1" i="0" u="none" strike="noStrike" cap="none" normalizeH="0" baseline="0" dirty="0">
                <a:ln>
                  <a:noFill/>
                </a:ln>
                <a:solidFill>
                  <a:schemeClr val="tx1"/>
                </a:solidFill>
                <a:effectLst/>
                <a:latin typeface="Arial" panose="020B0604020202020204" pitchFamily="34" charset="0"/>
              </a:rPr>
              <a:t>Kerala</a:t>
            </a:r>
            <a:r>
              <a:rPr kumimoji="0" lang="en-US" altLang="en-US" sz="1400" b="0" i="0" u="none" strike="noStrike" cap="none" normalizeH="0" baseline="0" dirty="0">
                <a:ln>
                  <a:noFill/>
                </a:ln>
                <a:solidFill>
                  <a:schemeClr val="tx1"/>
                </a:solidFill>
                <a:effectLst/>
                <a:latin typeface="Arial" panose="020B0604020202020204" pitchFamily="34" charset="0"/>
              </a:rPr>
              <a:t> and </a:t>
            </a:r>
            <a:r>
              <a:rPr kumimoji="0" lang="en-US" altLang="en-US" sz="1400" b="1" i="0" u="none" strike="noStrike" cap="none" normalizeH="0" baseline="0" dirty="0">
                <a:ln>
                  <a:noFill/>
                </a:ln>
                <a:solidFill>
                  <a:schemeClr val="tx1"/>
                </a:solidFill>
                <a:effectLst/>
                <a:latin typeface="Arial" panose="020B0604020202020204" pitchFamily="34" charset="0"/>
              </a:rPr>
              <a:t>Goa</a:t>
            </a:r>
            <a:r>
              <a:rPr kumimoji="0" lang="en-US" altLang="en-US" sz="1400" b="0" i="0" u="none" strike="noStrike" cap="none" normalizeH="0" baseline="0" dirty="0">
                <a:ln>
                  <a:noFill/>
                </a:ln>
                <a:solidFill>
                  <a:schemeClr val="tx1"/>
                </a:solidFill>
                <a:effectLst/>
                <a:latin typeface="Arial" panose="020B0604020202020204" pitchFamily="34" charset="0"/>
              </a:rPr>
              <a:t> have the </a:t>
            </a:r>
            <a:r>
              <a:rPr kumimoji="0" lang="en-US" altLang="en-US" sz="1400" b="1" i="0" u="none" strike="noStrike" cap="none" normalizeH="0" baseline="0" dirty="0">
                <a:ln>
                  <a:noFill/>
                </a:ln>
                <a:solidFill>
                  <a:schemeClr val="tx1"/>
                </a:solidFill>
                <a:effectLst/>
                <a:latin typeface="Arial" panose="020B0604020202020204" pitchFamily="34" charset="0"/>
              </a:rPr>
              <a:t>lowest death percentages</a:t>
            </a:r>
            <a:r>
              <a:rPr kumimoji="0" lang="en-US" altLang="en-US" sz="1400" b="0" i="0" u="none" strike="noStrike" cap="none" normalizeH="0" baseline="0" dirty="0">
                <a:ln>
                  <a:noFill/>
                </a:ln>
                <a:solidFill>
                  <a:schemeClr val="tx1"/>
                </a:solidFill>
                <a:effectLst/>
                <a:latin typeface="Arial" panose="020B0604020202020204" pitchFamily="34" charset="0"/>
              </a:rPr>
              <a:t> (~10%) – suggesting better accident response or safer roads.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400" b="0" i="0" u="none" strike="noStrike" cap="none" normalizeH="0" baseline="0" dirty="0">
                <a:ln>
                  <a:noFill/>
                </a:ln>
                <a:solidFill>
                  <a:schemeClr val="tx1"/>
                </a:solidFill>
                <a:effectLst/>
                <a:latin typeface="Arial" panose="020B0604020202020204" pitchFamily="34" charset="0"/>
              </a:rPr>
              <a:t>Significant </a:t>
            </a:r>
            <a:r>
              <a:rPr kumimoji="0" lang="en-US" altLang="en-US" sz="1400" b="1" i="0" u="none" strike="noStrike" cap="none" normalizeH="0" baseline="0" dirty="0">
                <a:ln>
                  <a:noFill/>
                </a:ln>
                <a:solidFill>
                  <a:schemeClr val="tx1"/>
                </a:solidFill>
                <a:effectLst/>
                <a:latin typeface="Arial" panose="020B0604020202020204" pitchFamily="34" charset="0"/>
              </a:rPr>
              <a:t>variation</a:t>
            </a:r>
            <a:r>
              <a:rPr kumimoji="0" lang="en-US" altLang="en-US" sz="1400" b="0" i="0" u="none" strike="noStrike" cap="none" normalizeH="0" baseline="0" dirty="0">
                <a:ln>
                  <a:noFill/>
                </a:ln>
                <a:solidFill>
                  <a:schemeClr val="tx1"/>
                </a:solidFill>
                <a:effectLst/>
                <a:latin typeface="Arial" panose="020B0604020202020204" pitchFamily="34" charset="0"/>
              </a:rPr>
              <a:t> in death rates across states – possible differences in reporting or road safety infrastructure</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70439470"/>
      </p:ext>
    </p:extLst>
  </p:cSld>
  <p:clrMapOvr>
    <a:masterClrMapping/>
  </p:clrMapOvr>
  <p:transition spd="slow">
    <p:cove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905</TotalTime>
  <Words>1823</Words>
  <Application>Microsoft Office PowerPoint</Application>
  <PresentationFormat>Widescreen</PresentationFormat>
  <Paragraphs>140</Paragraphs>
  <Slides>25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Adani Regular</vt:lpstr>
      <vt:lpstr>Amasis MT Pro Black</vt: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Q-5 Show Top 5 Cities by DeatRate  </vt:lpstr>
      <vt:lpstr>PowerPoint Presentation</vt:lpstr>
      <vt:lpstr>Top 10 Cities that have high Accident cases, No railway Injuries and More road Deaths than Road Injuries:</vt:lpstr>
      <vt:lpstr>Key Learnings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Univariate Statistics</dc:title>
  <dc:creator>Utkarsh  Sharma</dc:creator>
  <cp:lastModifiedBy>MahendraKumar</cp:lastModifiedBy>
  <cp:revision>16</cp:revision>
  <dcterms:created xsi:type="dcterms:W3CDTF">2022-04-05T09:55:23Z</dcterms:created>
  <dcterms:modified xsi:type="dcterms:W3CDTF">2026-02-02T06:25:27Z</dcterms:modified>
</cp:coreProperties>
</file>